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Nunito SemiBold"/>
      <p:regular r:id="rId44"/>
      <p:bold r:id="rId45"/>
      <p:italic r:id="rId46"/>
      <p:boldItalic r:id="rId47"/>
    </p:embeddedFont>
    <p:embeddedFont>
      <p:font typeface="Nunito"/>
      <p:regular r:id="rId48"/>
      <p:bold r:id="rId49"/>
      <p:italic r:id="rId50"/>
      <p:boldItalic r:id="rId51"/>
    </p:embeddedFont>
    <p:embeddedFont>
      <p:font typeface="Maven Pro"/>
      <p:regular r:id="rId52"/>
      <p:bold r:id="rId53"/>
    </p:embeddedFont>
    <p:embeddedFont>
      <p:font typeface="Nunito ExtraBold"/>
      <p:bold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NunitoSemiBold-regular.fntdata"/><Relationship Id="rId43" Type="http://schemas.openxmlformats.org/officeDocument/2006/relationships/slide" Target="slides/slide38.xml"/><Relationship Id="rId46" Type="http://schemas.openxmlformats.org/officeDocument/2006/relationships/font" Target="fonts/NunitoSemiBold-italic.fntdata"/><Relationship Id="rId45" Type="http://schemas.openxmlformats.org/officeDocument/2006/relationships/font" Target="fonts/Nunito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Nunito-regular.fntdata"/><Relationship Id="rId47" Type="http://schemas.openxmlformats.org/officeDocument/2006/relationships/font" Target="fonts/NunitoSemiBold-boldItalic.fntdata"/><Relationship Id="rId49" Type="http://schemas.openxmlformats.org/officeDocument/2006/relationships/font" Target="fonts/Nuni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Nunito-boldItalic.fntdata"/><Relationship Id="rId50" Type="http://schemas.openxmlformats.org/officeDocument/2006/relationships/font" Target="fonts/Nunito-italic.fntdata"/><Relationship Id="rId53" Type="http://schemas.openxmlformats.org/officeDocument/2006/relationships/font" Target="fonts/MavenPro-bold.fntdata"/><Relationship Id="rId52" Type="http://schemas.openxmlformats.org/officeDocument/2006/relationships/font" Target="fonts/MavenPro-regular.fntdata"/><Relationship Id="rId11" Type="http://schemas.openxmlformats.org/officeDocument/2006/relationships/slide" Target="slides/slide6.xml"/><Relationship Id="rId55" Type="http://schemas.openxmlformats.org/officeDocument/2006/relationships/font" Target="fonts/NunitoExtraBold-boldItalic.fntdata"/><Relationship Id="rId10" Type="http://schemas.openxmlformats.org/officeDocument/2006/relationships/slide" Target="slides/slide5.xml"/><Relationship Id="rId54" Type="http://schemas.openxmlformats.org/officeDocument/2006/relationships/font" Target="fonts/NunitoExtraBol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h2294f3863e87c666_84_11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h2294f3863e87c666_84_11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h768ef1fa5f983d12_135_689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h768ef1fa5f983d12_135_6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19aaffac44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19aaffac44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h2e28fd8329ba334a_1_77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h2e28fd8329ba334a_1_7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h2e28fd8329ba334a_1_7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h2e28fd8329ba334a_1_7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h2e28fd8329ba334a_1_4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h2e28fd8329ba334a_1_4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h2e28fd8329ba334a_1_3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h2e28fd8329ba334a_1_3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h2e28fd8329ba334a_1_9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h2e28fd8329ba334a_1_9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h2e28fd8329ba334a_1_3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h2e28fd8329ba334a_1_3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h768ef1fa5f983d12_135_16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h768ef1fa5f983d12_135_1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h768ef1fa5f983d12_135_2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h768ef1fa5f983d12_135_2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h768ef1fa5f983d12_135_7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h768ef1fa5f983d12_135_7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h2294f3863e87c666_30_2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h2294f3863e87c666_30_2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h2e28fd8329ba334a_1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h2e28fd8329ba334a_1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h2e28fd8329ba334a_1_6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h2e28fd8329ba334a_1_6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h2e28fd8329ba334a_1_8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h2e28fd8329ba334a_1_8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h2e28fd8329ba334a_1_1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h2e28fd8329ba334a_1_1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h768ef1fa5f983d12_125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h768ef1fa5f983d12_125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h768ef1fa5f983d12_135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h768ef1fa5f983d12_135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h2294f3863e87c666_84_10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h2294f3863e87c666_84_10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h768ef1fa5f983d12_135_5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h768ef1fa5f983d12_135_5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19aaffac44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319aaffac44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h768ef1fa5f983d12_135_8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h768ef1fa5f983d12_135_8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19aaffac44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19aaffac4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h2e28fd8329ba334a_1_5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h2e28fd8329ba334a_1_5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h2e28fd8329ba334a_1_5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h2e28fd8329ba334a_1_5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h2e28fd8329ba334a_1_90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h2e28fd8329ba334a_1_9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h2e28fd8329ba334a_1_11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h2e28fd8329ba334a_1_11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h768ef1fa5f983d12_135_3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h768ef1fa5f983d12_135_3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h2294f3863e87c666_30_2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h2294f3863e87c666_30_2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h2e28fd8329ba334a_1_110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h2e28fd8329ba334a_1_110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h2e28fd8329ba334a_1_10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h2e28fd8329ba334a_1_10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h2e28fd8329ba334a_1_19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h2e28fd8329ba334a_1_1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h768ef1fa5f983d12_135_4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h768ef1fa5f983d12_135_4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h768ef1fa5f983d12_135_9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h768ef1fa5f983d12_135_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h768ef1fa5f983d12_135_8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h768ef1fa5f983d12_135_8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h2e28fd8329ba334a_1_2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h2e28fd8329ba334a_1_2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h2294f3863e87c666_84_116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h2294f3863e87c666_84_11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 и описание (hdbacefb0b071dea_12_0)">
  <p:cSld name="Заголовок раздела и описание (hdbacefb0b071dea_12_0)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13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76" name="Google Shape;276;p13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77" name="Google Shape;277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dbacefb0b071dea_20_0)">
  <p:cSld name="Заголовок и текст (hdbacefb0b071dea_20_0)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0" name="Google Shape;280;p1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1" name="Google Shape;281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dbacefb0b071dea_38_0)">
  <p:cSld name="Заголовок и текст (hdbacefb0b071dea_38_0)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4" name="Google Shape;284;p15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5" name="Google Shape;285;p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191_0)">
  <p:cSld name="Заголовок и текст (h2294f3863e87c666_191_0)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8" name="Google Shape;288;p16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9" name="Google Shape;289;p1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199_0)">
  <p:cSld name="Заголовок и текст (h2294f3863e87c666_199_0)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2" name="Google Shape;292;p1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93" name="Google Shape;293;p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208_0)">
  <p:cSld name="Заголовок и текст (h2294f3863e87c666_208_0)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6" name="Google Shape;296;p1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97" name="Google Shape;297;p1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217_0)">
  <p:cSld name="Заголовок и текст (h2294f3863e87c666_217_0)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0" name="Google Shape;300;p19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1" name="Google Shape;301;p1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235_0)">
  <p:cSld name="Заголовок и текст (h2294f3863e87c666_235_0)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4" name="Google Shape;304;p20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5" name="Google Shape;305;p2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(h768ef1fa5f983d12_37_0)">
  <p:cSld name="Название раздела (h768ef1fa5f983d12_37_0)">
    <p:bg>
      <p:bgPr>
        <a:solidFill>
          <a:schemeClr val="dk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1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8" name="Google Shape;308;p2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768ef1fa5f983d12_54_0)">
  <p:cSld name="Заголовок и текст (h768ef1fa5f983d12_54_0)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1" name="Google Shape;311;p22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2" name="Google Shape;312;p2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8.jpg"/><Relationship Id="rId7" Type="http://schemas.openxmlformats.org/officeDocument/2006/relationships/image" Target="../media/image2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19.jpg"/><Relationship Id="rId6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2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4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3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3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3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3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3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1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Relationship Id="rId4" Type="http://schemas.openxmlformats.org/officeDocument/2006/relationships/image" Target="../media/image51.png"/><Relationship Id="rId5" Type="http://schemas.openxmlformats.org/officeDocument/2006/relationships/image" Target="../media/image45.png"/><Relationship Id="rId6" Type="http://schemas.openxmlformats.org/officeDocument/2006/relationships/image" Target="../media/image4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3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1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3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4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4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4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39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Relationship Id="rId4" Type="http://schemas.openxmlformats.org/officeDocument/2006/relationships/image" Target="../media/image17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33.jpg"/><Relationship Id="rId7" Type="http://schemas.openxmlformats.org/officeDocument/2006/relationships/image" Target="../media/image4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43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54.jpg"/><Relationship Id="rId7" Type="http://schemas.openxmlformats.org/officeDocument/2006/relationships/image" Target="../media/image4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50.jpg"/><Relationship Id="rId7" Type="http://schemas.openxmlformats.org/officeDocument/2006/relationships/image" Target="../media/image5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5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5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53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делать слайд красивым" id="317" name="Google Shape;3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4" name="Google Shape;324;p24"/>
          <p:cNvGrpSpPr/>
          <p:nvPr/>
        </p:nvGrpSpPr>
        <p:grpSpPr>
          <a:xfrm>
            <a:off x="381000" y="209550"/>
            <a:ext cx="8382000" cy="457200"/>
            <a:chOff x="0" y="0"/>
            <a:chExt cx="8382000" cy="457200"/>
          </a:xfrm>
        </p:grpSpPr>
        <p:sp>
          <p:nvSpPr>
            <p:cNvPr id="325" name="Google Shape;325;p24"/>
            <p:cNvSpPr/>
            <p:nvPr/>
          </p:nvSpPr>
          <p:spPr>
            <a:xfrm>
              <a:off x="0" y="0"/>
              <a:ext cx="8382000" cy="457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4"/>
            <p:cNvSpPr txBox="1"/>
            <p:nvPr/>
          </p:nvSpPr>
          <p:spPr>
            <a:xfrm>
              <a:off x="0" y="0"/>
              <a:ext cx="8382000" cy="457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2D251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Что было сделано за июль, август, сентябрь:</a:t>
              </a:r>
              <a:endParaRPr b="0" sz="22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327" name="Google Shape;327;p24"/>
          <p:cNvGrpSpPr/>
          <p:nvPr/>
        </p:nvGrpSpPr>
        <p:grpSpPr>
          <a:xfrm>
            <a:off x="267075" y="880206"/>
            <a:ext cx="2257327" cy="3806729"/>
            <a:chOff x="0" y="0"/>
            <a:chExt cx="2428800" cy="4095900"/>
          </a:xfrm>
        </p:grpSpPr>
        <p:sp>
          <p:nvSpPr>
            <p:cNvPr id="328" name="Google Shape;328;p24"/>
            <p:cNvSpPr/>
            <p:nvPr/>
          </p:nvSpPr>
          <p:spPr>
            <a:xfrm>
              <a:off x="0" y="0"/>
              <a:ext cx="2428800" cy="4048200"/>
            </a:xfrm>
            <a:prstGeom prst="roundRect">
              <a:avLst>
                <a:gd fmla="val 6274" name="adj"/>
              </a:avLst>
            </a:prstGeom>
            <a:solidFill>
              <a:srgbClr val="FFFFFF"/>
            </a:solidFill>
            <a:ln cap="flat" cmpd="sng" w="8850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9" name="Google Shape;329;p24"/>
            <p:cNvPicPr preferRelativeResize="0"/>
            <p:nvPr/>
          </p:nvPicPr>
          <p:blipFill rotWithShape="1">
            <a:blip r:embed="rId6">
              <a:alphaModFix/>
            </a:blip>
            <a:srcRect b="0" l="10000" r="10000" t="0"/>
            <a:stretch/>
          </p:blipFill>
          <p:spPr>
            <a:xfrm>
              <a:off x="0" y="0"/>
              <a:ext cx="2428800" cy="4048200"/>
            </a:xfrm>
            <a:prstGeom prst="roundRect">
              <a:avLst>
                <a:gd fmla="val 6274" name="adj"/>
              </a:avLst>
            </a:prstGeom>
            <a:noFill/>
            <a:ln>
              <a:noFill/>
            </a:ln>
          </p:spPr>
        </p:pic>
        <p:pic>
          <p:nvPicPr>
            <p:cNvPr id="330" name="Google Shape;330;p24"/>
            <p:cNvPicPr preferRelativeResize="0"/>
            <p:nvPr/>
          </p:nvPicPr>
          <p:blipFill rotWithShape="1">
            <a:blip r:embed="rId7">
              <a:alphaModFix/>
            </a:blip>
            <a:srcRect b="0" l="13568" r="13561" t="0"/>
            <a:stretch/>
          </p:blipFill>
          <p:spPr>
            <a:xfrm>
              <a:off x="0" y="0"/>
              <a:ext cx="2238300" cy="4095900"/>
            </a:xfrm>
            <a:prstGeom prst="roundRect">
              <a:avLst>
                <a:gd fmla="val 6808" name="adj"/>
              </a:avLst>
            </a:prstGeom>
            <a:noFill/>
            <a:ln>
              <a:noFill/>
            </a:ln>
          </p:spPr>
        </p:pic>
      </p:grpSp>
      <p:grpSp>
        <p:nvGrpSpPr>
          <p:cNvPr id="331" name="Google Shape;331;p24"/>
          <p:cNvGrpSpPr/>
          <p:nvPr/>
        </p:nvGrpSpPr>
        <p:grpSpPr>
          <a:xfrm>
            <a:off x="2809875" y="762000"/>
            <a:ext cx="1857300" cy="762000"/>
            <a:chOff x="0" y="0"/>
            <a:chExt cx="1857300" cy="762000"/>
          </a:xfrm>
        </p:grpSpPr>
        <p:sp>
          <p:nvSpPr>
            <p:cNvPr id="332" name="Google Shape;332;p24"/>
            <p:cNvSpPr/>
            <p:nvPr/>
          </p:nvSpPr>
          <p:spPr>
            <a:xfrm>
              <a:off x="0" y="0"/>
              <a:ext cx="1762200" cy="762000"/>
            </a:xfrm>
            <a:prstGeom prst="roundRect">
              <a:avLst>
                <a:gd fmla="val 15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4"/>
            <p:cNvSpPr txBox="1"/>
            <p:nvPr/>
          </p:nvSpPr>
          <p:spPr>
            <a:xfrm>
              <a:off x="0" y="0"/>
              <a:ext cx="1857300" cy="723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D95D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6</a:t>
              </a:r>
              <a:endParaRPr b="0" sz="2200">
                <a:solidFill>
                  <a:srgbClr val="D95D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50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rPr>
                <a:t>Нашли дом</a:t>
              </a:r>
              <a:endParaRPr b="1" sz="1050">
                <a:solidFill>
                  <a:srgbClr val="6B5E5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34" name="Google Shape;334;p24"/>
          <p:cNvGrpSpPr/>
          <p:nvPr/>
        </p:nvGrpSpPr>
        <p:grpSpPr>
          <a:xfrm>
            <a:off x="4838700" y="762000"/>
            <a:ext cx="1857300" cy="762000"/>
            <a:chOff x="0" y="0"/>
            <a:chExt cx="1857300" cy="762000"/>
          </a:xfrm>
        </p:grpSpPr>
        <p:sp>
          <p:nvSpPr>
            <p:cNvPr id="335" name="Google Shape;335;p24"/>
            <p:cNvSpPr/>
            <p:nvPr/>
          </p:nvSpPr>
          <p:spPr>
            <a:xfrm>
              <a:off x="0" y="0"/>
              <a:ext cx="1762200" cy="762000"/>
            </a:xfrm>
            <a:prstGeom prst="roundRect">
              <a:avLst>
                <a:gd fmla="val 15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4"/>
            <p:cNvSpPr txBox="1"/>
            <p:nvPr/>
          </p:nvSpPr>
          <p:spPr>
            <a:xfrm>
              <a:off x="0" y="0"/>
              <a:ext cx="1857300" cy="723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D95D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15</a:t>
              </a:r>
              <a:endParaRPr b="0" sz="2200">
                <a:solidFill>
                  <a:srgbClr val="D95D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50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rPr>
                <a:t>Прибыло</a:t>
              </a:r>
              <a:endParaRPr b="1" sz="1050">
                <a:solidFill>
                  <a:srgbClr val="6B5E5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37" name="Google Shape;337;p24"/>
          <p:cNvGrpSpPr/>
          <p:nvPr/>
        </p:nvGrpSpPr>
        <p:grpSpPr>
          <a:xfrm>
            <a:off x="6867525" y="762000"/>
            <a:ext cx="1895400" cy="762000"/>
            <a:chOff x="0" y="0"/>
            <a:chExt cx="1895400" cy="762000"/>
          </a:xfrm>
        </p:grpSpPr>
        <p:sp>
          <p:nvSpPr>
            <p:cNvPr id="338" name="Google Shape;338;p24"/>
            <p:cNvSpPr/>
            <p:nvPr/>
          </p:nvSpPr>
          <p:spPr>
            <a:xfrm>
              <a:off x="0" y="0"/>
              <a:ext cx="1895400" cy="762000"/>
            </a:xfrm>
            <a:prstGeom prst="roundRect">
              <a:avLst>
                <a:gd fmla="val 15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4"/>
            <p:cNvSpPr txBox="1"/>
            <p:nvPr/>
          </p:nvSpPr>
          <p:spPr>
            <a:xfrm>
              <a:off x="0" y="0"/>
              <a:ext cx="1895400" cy="723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D95D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74</a:t>
              </a:r>
              <a:endParaRPr b="0" sz="2200">
                <a:solidFill>
                  <a:srgbClr val="D95D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50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rPr>
                <a:t>Текущая емкость</a:t>
              </a:r>
              <a:endParaRPr b="1" sz="1050">
                <a:solidFill>
                  <a:srgbClr val="6B5E5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40" name="Google Shape;340;p24"/>
          <p:cNvGrpSpPr/>
          <p:nvPr/>
        </p:nvGrpSpPr>
        <p:grpSpPr>
          <a:xfrm>
            <a:off x="2738575" y="1619250"/>
            <a:ext cx="2857500" cy="3448364"/>
            <a:chOff x="-71300" y="0"/>
            <a:chExt cx="2857500" cy="3296400"/>
          </a:xfrm>
        </p:grpSpPr>
        <p:sp>
          <p:nvSpPr>
            <p:cNvPr id="341" name="Google Shape;341;p24"/>
            <p:cNvSpPr/>
            <p:nvPr/>
          </p:nvSpPr>
          <p:spPr>
            <a:xfrm>
              <a:off x="0" y="0"/>
              <a:ext cx="2667000" cy="3143400"/>
            </a:xfrm>
            <a:prstGeom prst="roundRect">
              <a:avLst>
                <a:gd fmla="val 4285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4"/>
            <p:cNvSpPr txBox="1"/>
            <p:nvPr/>
          </p:nvSpPr>
          <p:spPr>
            <a:xfrm>
              <a:off x="-71300" y="0"/>
              <a:ext cx="2857500" cy="329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152400" lIns="152400" spcFirstLastPara="1" rIns="1524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D95D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Социальные сети и жизнь приюта</a:t>
              </a:r>
              <a:endParaRPr b="0" sz="1300">
                <a:solidFill>
                  <a:srgbClr val="D95D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-288925" lvl="0" marL="457200" rtl="0" algn="l">
                <a:spcBef>
                  <a:spcPts val="1000"/>
                </a:spcBef>
                <a:spcAft>
                  <a:spcPts val="0"/>
                </a:spcAft>
                <a:buClr>
                  <a:srgbClr val="4A3E37"/>
                </a:buClr>
                <a:buSzPts val="950"/>
                <a:buFont typeface="Nunito"/>
                <a:buChar char="●"/>
              </a:pPr>
              <a:r>
                <a:rPr b="0" lang="ru" sz="95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Начали вести ещё одну площадку — канал в Дзене!</a:t>
              </a:r>
              <a:endParaRPr b="0" sz="95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892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4A3E37"/>
                </a:buClr>
                <a:buSzPts val="950"/>
                <a:buFont typeface="Nunito"/>
                <a:buChar char="●"/>
              </a:pPr>
              <a:r>
                <a:rPr lang="ru" sz="95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Запустили Instagram!</a:t>
              </a:r>
              <a:endParaRPr b="0" sz="95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892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4A3E37"/>
                </a:buClr>
                <a:buSzPts val="950"/>
                <a:buFont typeface="Nunito"/>
                <a:buChar char="●"/>
              </a:pPr>
              <a:r>
                <a:rPr b="0" lang="ru" sz="95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Передавали приветы от наших подопечных!</a:t>
              </a:r>
              <a:endParaRPr b="0" sz="95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892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4A3E37"/>
                </a:buClr>
                <a:buSzPts val="950"/>
                <a:buFont typeface="Nunito"/>
                <a:buChar char="●"/>
              </a:pPr>
              <a:r>
                <a:rPr b="0" lang="ru" sz="95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Ввели тематические познавательные дни для наших котиков!</a:t>
              </a:r>
              <a:endParaRPr b="0" sz="95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892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4A3E37"/>
                </a:buClr>
                <a:buSzPts val="950"/>
                <a:buFont typeface="Nunito"/>
                <a:buChar char="●"/>
              </a:pPr>
              <a:r>
                <a:rPr b="0" lang="ru" sz="95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Проводили плановую вакцинацию в нашем котодоме.</a:t>
              </a:r>
              <a:endParaRPr b="0" sz="95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892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4A3E37"/>
                </a:buClr>
                <a:buSzPts val="950"/>
                <a:buFont typeface="Nunito"/>
                <a:buChar char="●"/>
              </a:pPr>
              <a:r>
                <a:rPr b="0" lang="ru" sz="95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Призывали к активной помощи наших подписчиков!</a:t>
              </a:r>
              <a:endParaRPr b="0" sz="95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892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4A3E37"/>
                </a:buClr>
                <a:buSzPts val="950"/>
                <a:buFont typeface="Nunito"/>
                <a:buChar char="●"/>
              </a:pPr>
              <a:r>
                <a:rPr b="0" lang="ru" sz="95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Делали отчеты и лечили, лечили, лечили ...</a:t>
              </a:r>
              <a:endParaRPr b="0" sz="95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343" name="Google Shape;343;p24"/>
          <p:cNvGrpSpPr/>
          <p:nvPr/>
        </p:nvGrpSpPr>
        <p:grpSpPr>
          <a:xfrm>
            <a:off x="5810250" y="1619250"/>
            <a:ext cx="2952900" cy="3343425"/>
            <a:chOff x="0" y="0"/>
            <a:chExt cx="2952900" cy="3343425"/>
          </a:xfrm>
        </p:grpSpPr>
        <p:sp>
          <p:nvSpPr>
            <p:cNvPr id="344" name="Google Shape;344;p24"/>
            <p:cNvSpPr/>
            <p:nvPr/>
          </p:nvSpPr>
          <p:spPr>
            <a:xfrm>
              <a:off x="0" y="0"/>
              <a:ext cx="2952900" cy="3143400"/>
            </a:xfrm>
            <a:prstGeom prst="roundRect">
              <a:avLst>
                <a:gd fmla="val 387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4"/>
            <p:cNvSpPr txBox="1"/>
            <p:nvPr/>
          </p:nvSpPr>
          <p:spPr>
            <a:xfrm>
              <a:off x="0" y="104925"/>
              <a:ext cx="2952900" cy="32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152400" lIns="152400" spcFirstLastPara="1" rIns="1524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D95D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Здоровье животных</a:t>
              </a:r>
              <a:endParaRPr b="0" sz="1300">
                <a:solidFill>
                  <a:srgbClr val="D95D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-284480" lvl="0" marL="457200" rtl="0" algn="l">
                <a:spcBef>
                  <a:spcPts val="800"/>
                </a:spcBef>
                <a:spcAft>
                  <a:spcPts val="0"/>
                </a:spcAft>
                <a:buClr>
                  <a:srgbClr val="4A3E37"/>
                </a:buClr>
                <a:buSzPts val="880"/>
                <a:buFont typeface="Nunito"/>
                <a:buChar char="●"/>
              </a:pPr>
              <a:r>
                <a:rPr b="0"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Находили новые диагнозы и лечили Расмуса и Паруса.</a:t>
              </a:r>
              <a:endParaRPr b="0" sz="88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4480" lvl="0" marL="457200" rtl="0" algn="l">
                <a:spcBef>
                  <a:spcPts val="400"/>
                </a:spcBef>
                <a:spcAft>
                  <a:spcPts val="0"/>
                </a:spcAft>
                <a:buClr>
                  <a:srgbClr val="4A3E37"/>
                </a:buClr>
                <a:buSzPts val="880"/>
                <a:buFont typeface="Nunito"/>
                <a:buChar char="●"/>
              </a:pPr>
              <a:r>
                <a:rPr b="0"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Лечили Марту и Мусю.</a:t>
              </a:r>
              <a:endParaRPr b="0" sz="88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4480" lvl="0" marL="457200" rtl="0" algn="l">
                <a:spcBef>
                  <a:spcPts val="400"/>
                </a:spcBef>
                <a:spcAft>
                  <a:spcPts val="0"/>
                </a:spcAft>
                <a:buClr>
                  <a:srgbClr val="4A3E37"/>
                </a:buClr>
                <a:buSzPts val="880"/>
                <a:buFont typeface="Nunito"/>
                <a:buChar char="●"/>
              </a:pPr>
              <a:r>
                <a:rPr b="0"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Принимали роды у новенькой кошечки Липучки. Родились: девочка Сонечка и три мальчика — Тоша, Шпротик и Кекс Третий.</a:t>
              </a:r>
              <a:endParaRPr b="0" sz="88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4480" lvl="0" marL="457200" rtl="0" algn="l">
                <a:spcBef>
                  <a:spcPts val="400"/>
                </a:spcBef>
                <a:spcAft>
                  <a:spcPts val="0"/>
                </a:spcAft>
                <a:buClr>
                  <a:srgbClr val="4A3E37"/>
                </a:buClr>
                <a:buSzPts val="880"/>
                <a:buFont typeface="Nunito"/>
                <a:buChar char="●"/>
              </a:pPr>
              <a:r>
                <a:rPr b="0"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Лечили глазки Лене и Асе.</a:t>
              </a:r>
              <a:endParaRPr b="0" sz="88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4480" lvl="0" marL="457200" rtl="0" algn="l">
                <a:spcBef>
                  <a:spcPts val="400"/>
                </a:spcBef>
                <a:spcAft>
                  <a:spcPts val="0"/>
                </a:spcAft>
                <a:buClr>
                  <a:srgbClr val="4A3E37"/>
                </a:buClr>
                <a:buSzPts val="880"/>
                <a:buFont typeface="Nunito"/>
                <a:buChar char="●"/>
              </a:pPr>
              <a:r>
                <a:rPr b="0"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На протяжении сентября предпринимали все попытки по спасению Барсика. Но, увы, спасти не смогли.</a:t>
              </a:r>
              <a:endParaRPr b="0" sz="88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4480" lvl="0" marL="457200" rtl="0" algn="l">
                <a:spcBef>
                  <a:spcPts val="400"/>
                </a:spcBef>
                <a:spcAft>
                  <a:spcPts val="0"/>
                </a:spcAft>
                <a:buClr>
                  <a:srgbClr val="4A3E37"/>
                </a:buClr>
                <a:buSzPts val="880"/>
                <a:buFont typeface="Nunito"/>
                <a:buChar char="●"/>
              </a:pPr>
              <a:r>
                <a:rPr b="0"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Лечили зубки Руфусу.</a:t>
              </a:r>
              <a:endParaRPr b="0" sz="88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84480" lvl="0" marL="457200" rtl="0" algn="l">
                <a:spcBef>
                  <a:spcPts val="400"/>
                </a:spcBef>
                <a:spcAft>
                  <a:spcPts val="0"/>
                </a:spcAft>
                <a:buClr>
                  <a:srgbClr val="4A3E37"/>
                </a:buClr>
                <a:buSzPts val="880"/>
                <a:buFont typeface="Nunito"/>
                <a:buChar char="●"/>
              </a:pPr>
              <a:r>
                <a:rPr b="0"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Помогали в сборе средств для котика Мити</a:t>
              </a:r>
              <a:r>
                <a:rPr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, </a:t>
              </a:r>
              <a:r>
                <a:rPr b="0" lang="ru" sz="880">
                  <a:solidFill>
                    <a:srgbClr val="4A3E3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лечения цистита.</a:t>
              </a:r>
              <a:endParaRPr b="0" sz="880">
                <a:solidFill>
                  <a:srgbClr val="4A3E3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5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52" name="Google Shape;3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5"/>
          <p:cNvSpPr txBox="1"/>
          <p:nvPr/>
        </p:nvSpPr>
        <p:spPr>
          <a:xfrm>
            <a:off x="2886150" y="1990050"/>
            <a:ext cx="44022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55" name="Google Shape;355;p25"/>
          <p:cNvPicPr preferRelativeResize="0"/>
          <p:nvPr/>
        </p:nvPicPr>
        <p:blipFill>
          <a:blip r:embed="rId5">
            <a:alphaModFix amt="6000"/>
          </a:blip>
          <a:stretch>
            <a:fillRect/>
          </a:stretch>
        </p:blipFill>
        <p:spPr>
          <a:xfrm>
            <a:off x="0" y="1275"/>
            <a:ext cx="9144001" cy="514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5"/>
          <p:cNvSpPr txBox="1"/>
          <p:nvPr/>
        </p:nvSpPr>
        <p:spPr>
          <a:xfrm>
            <a:off x="2853750" y="1830700"/>
            <a:ext cx="39306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7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PRO-ЗДОРОВЬЕ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1" name="Google Shape;361;p2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62" name="Google Shape;362;p2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64" name="Google Shape;3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6"/>
          <p:cNvSpPr txBox="1"/>
          <p:nvPr>
            <p:ph type="title"/>
          </p:nvPr>
        </p:nvSpPr>
        <p:spPr>
          <a:xfrm>
            <a:off x="476250" y="266700"/>
            <a:ext cx="8191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4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Парус</a:t>
            </a:r>
            <a:endParaRPr b="0" i="0" sz="24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367" name="Google Shape;367;p26"/>
          <p:cNvPicPr preferRelativeResize="0"/>
          <p:nvPr/>
        </p:nvPicPr>
        <p:blipFill rotWithShape="1">
          <a:blip r:embed="rId5">
            <a:alphaModFix/>
          </a:blip>
          <a:srcRect b="407" l="0" r="0" t="397"/>
          <a:stretch/>
        </p:blipFill>
        <p:spPr>
          <a:xfrm>
            <a:off x="476250" y="857250"/>
            <a:ext cx="2952900" cy="3905400"/>
          </a:xfrm>
          <a:prstGeom prst="roundRect">
            <a:avLst>
              <a:gd fmla="val 516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68" name="Google Shape;368;p26"/>
          <p:cNvGrpSpPr/>
          <p:nvPr/>
        </p:nvGrpSpPr>
        <p:grpSpPr>
          <a:xfrm>
            <a:off x="3619500" y="857250"/>
            <a:ext cx="5048400" cy="1143000"/>
            <a:chOff x="0" y="0"/>
            <a:chExt cx="5048400" cy="1143000"/>
          </a:xfrm>
        </p:grpSpPr>
        <p:sp>
          <p:nvSpPr>
            <p:cNvPr id="369" name="Google Shape;369;p26"/>
            <p:cNvSpPr/>
            <p:nvPr/>
          </p:nvSpPr>
          <p:spPr>
            <a:xfrm>
              <a:off x="0" y="0"/>
              <a:ext cx="50484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6"/>
            <p:cNvSpPr txBox="1"/>
            <p:nvPr/>
          </p:nvSpPr>
          <p:spPr>
            <a:xfrm>
              <a:off x="0" y="0"/>
              <a:ext cx="5048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Успешная операция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Паруса прооперировали в ветеринарном центре доктора Котова, сделали двустороннюю энуклеацию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операция прошла успешно.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71" name="Google Shape;371;p26"/>
          <p:cNvGrpSpPr/>
          <p:nvPr/>
        </p:nvGrpSpPr>
        <p:grpSpPr>
          <a:xfrm>
            <a:off x="3619500" y="2114550"/>
            <a:ext cx="5048400" cy="1381200"/>
            <a:chOff x="0" y="0"/>
            <a:chExt cx="5048400" cy="1381200"/>
          </a:xfrm>
        </p:grpSpPr>
        <p:sp>
          <p:nvSpPr>
            <p:cNvPr id="372" name="Google Shape;372;p26"/>
            <p:cNvSpPr/>
            <p:nvPr/>
          </p:nvSpPr>
          <p:spPr>
            <a:xfrm>
              <a:off x="0" y="0"/>
              <a:ext cx="5048400" cy="1381200"/>
            </a:xfrm>
            <a:prstGeom prst="roundRect">
              <a:avLst>
                <a:gd fmla="val 8275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6"/>
            <p:cNvSpPr txBox="1"/>
            <p:nvPr/>
          </p:nvSpPr>
          <p:spPr>
            <a:xfrm>
              <a:off x="0" y="0"/>
              <a:ext cx="5048400" cy="13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Поддержка и сострадание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Звучит как обычная сухая сводка... Но сколько за этим труда, любви и сострадания! Сколько людей помогали Парусу, искренне болели за него и следили за его судьбой. Сколько справедливого гнева было выплеснуто на тех, кто обварил ему спину кипятком и лишил глаз просто за то, что котёнок рылся на клумбе...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74" name="Google Shape;374;p26"/>
          <p:cNvGrpSpPr/>
          <p:nvPr/>
        </p:nvGrpSpPr>
        <p:grpSpPr>
          <a:xfrm>
            <a:off x="3619500" y="3609975"/>
            <a:ext cx="5048400" cy="1152600"/>
            <a:chOff x="0" y="0"/>
            <a:chExt cx="5048400" cy="1152600"/>
          </a:xfrm>
        </p:grpSpPr>
        <p:sp>
          <p:nvSpPr>
            <p:cNvPr id="375" name="Google Shape;375;p26"/>
            <p:cNvSpPr/>
            <p:nvPr/>
          </p:nvSpPr>
          <p:spPr>
            <a:xfrm>
              <a:off x="0" y="0"/>
              <a:ext cx="5048400" cy="1152600"/>
            </a:xfrm>
            <a:prstGeom prst="roundRect">
              <a:avLst>
                <a:gd fmla="val 9917" name="adj"/>
              </a:avLst>
            </a:prstGeom>
            <a:solidFill>
              <a:srgbClr val="FFF8F0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6"/>
            <p:cNvSpPr txBox="1"/>
            <p:nvPr/>
          </p:nvSpPr>
          <p:spPr>
            <a:xfrm>
              <a:off x="0" y="0"/>
              <a:ext cx="5048400" cy="115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Учимся доверять снова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Пока он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все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еще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вздрагивает от каждого неожиданного прикосновения, но мы стараемся снова научить его доверять людям, чтобы убедить этого настрадавшегося слепого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котенка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что человек не всегда враг.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7"/>
          <p:cNvSpPr txBox="1"/>
          <p:nvPr/>
        </p:nvSpPr>
        <p:spPr>
          <a:xfrm>
            <a:off x="476250" y="266700"/>
            <a:ext cx="8191500" cy="457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Шерик</a:t>
            </a:r>
            <a:endParaRPr b="0" sz="24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384" name="Google Shape;384;p27"/>
          <p:cNvPicPr preferRelativeResize="0"/>
          <p:nvPr/>
        </p:nvPicPr>
        <p:blipFill rotWithShape="1">
          <a:blip r:embed="rId6">
            <a:alphaModFix/>
          </a:blip>
          <a:srcRect b="397" l="0" r="0" t="407"/>
          <a:stretch/>
        </p:blipFill>
        <p:spPr>
          <a:xfrm>
            <a:off x="476250" y="857250"/>
            <a:ext cx="2952900" cy="3905400"/>
          </a:xfrm>
          <a:prstGeom prst="roundRect">
            <a:avLst>
              <a:gd fmla="val 516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85" name="Google Shape;385;p27"/>
          <p:cNvGrpSpPr/>
          <p:nvPr/>
        </p:nvGrpSpPr>
        <p:grpSpPr>
          <a:xfrm>
            <a:off x="3619500" y="857250"/>
            <a:ext cx="5048400" cy="1200300"/>
            <a:chOff x="0" y="0"/>
            <a:chExt cx="5048400" cy="1200300"/>
          </a:xfrm>
        </p:grpSpPr>
        <p:sp>
          <p:nvSpPr>
            <p:cNvPr id="386" name="Google Shape;386;p27"/>
            <p:cNvSpPr/>
            <p:nvPr/>
          </p:nvSpPr>
          <p:spPr>
            <a:xfrm>
              <a:off x="0" y="0"/>
              <a:ext cx="5048400" cy="1200300"/>
            </a:xfrm>
            <a:prstGeom prst="roundRect">
              <a:avLst>
                <a:gd fmla="val 9523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7"/>
            <p:cNvSpPr txBox="1"/>
            <p:nvPr/>
          </p:nvSpPr>
          <p:spPr>
            <a:xfrm>
              <a:off x="0" y="0"/>
              <a:ext cx="5048400" cy="12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Тяжёлый диагноз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Молодого домашнего кота принесли в клинику с длительной задержкой мочи и острой почечной недостаточностью. Анализы показали кристаллический креатинин 1500 и мочевину 98, а в мочевом пузыре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огромное количество камней. Хозяева отказались от лечения и оставили кота на эвтаназию.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88" name="Google Shape;388;p27"/>
          <p:cNvGrpSpPr/>
          <p:nvPr/>
        </p:nvGrpSpPr>
        <p:grpSpPr>
          <a:xfrm>
            <a:off x="3619500" y="2171700"/>
            <a:ext cx="5048400" cy="1314600"/>
            <a:chOff x="0" y="0"/>
            <a:chExt cx="5048400" cy="1314600"/>
          </a:xfrm>
        </p:grpSpPr>
        <p:sp>
          <p:nvSpPr>
            <p:cNvPr id="389" name="Google Shape;389;p27"/>
            <p:cNvSpPr/>
            <p:nvPr/>
          </p:nvSpPr>
          <p:spPr>
            <a:xfrm>
              <a:off x="0" y="0"/>
              <a:ext cx="5048400" cy="1314600"/>
            </a:xfrm>
            <a:prstGeom prst="roundRect">
              <a:avLst>
                <a:gd fmla="val 8695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7"/>
            <p:cNvSpPr txBox="1"/>
            <p:nvPr/>
          </p:nvSpPr>
          <p:spPr>
            <a:xfrm>
              <a:off x="0" y="0"/>
              <a:ext cx="5048400" cy="131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Шанс на жизнь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Мы не смогли пройти мимо и забрали кота. Теперь его зовут </a:t>
              </a:r>
              <a:r>
                <a:rPr b="1" lang="ru" sz="9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Шериф (Шерик)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ему 5 лет. В клинике ему поставили катетер и начали капельницы. Показатели снизились, но нефролог подтвердил: необходима срочная операция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уретростомия.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91" name="Google Shape;391;p27"/>
          <p:cNvGrpSpPr/>
          <p:nvPr/>
        </p:nvGrpSpPr>
        <p:grpSpPr>
          <a:xfrm>
            <a:off x="3619500" y="3600450"/>
            <a:ext cx="5048400" cy="1162200"/>
            <a:chOff x="0" y="0"/>
            <a:chExt cx="5048400" cy="1162200"/>
          </a:xfrm>
        </p:grpSpPr>
        <p:sp>
          <p:nvSpPr>
            <p:cNvPr id="392" name="Google Shape;392;p27"/>
            <p:cNvSpPr/>
            <p:nvPr/>
          </p:nvSpPr>
          <p:spPr>
            <a:xfrm>
              <a:off x="0" y="0"/>
              <a:ext cx="5048400" cy="1162200"/>
            </a:xfrm>
            <a:prstGeom prst="roundRect">
              <a:avLst>
                <a:gd fmla="val 9836" name="adj"/>
              </a:avLst>
            </a:prstGeom>
            <a:solidFill>
              <a:srgbClr val="FFF8F0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7"/>
            <p:cNvSpPr txBox="1"/>
            <p:nvPr/>
          </p:nvSpPr>
          <p:spPr>
            <a:xfrm>
              <a:off x="0" y="0"/>
              <a:ext cx="5048400" cy="11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Срочный сбор на операцию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Операцию нужно делать срочно, по-другому спасти Шерика не получится. Это очень дорого, поэтому мы снова проси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ли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помощи у подписчиков и были безмерно благодарны за любую поддержку!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2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99" name="Google Shape;399;p2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01" name="Google Shape;4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8"/>
          <p:cNvSpPr txBox="1"/>
          <p:nvPr>
            <p:ph type="title"/>
          </p:nvPr>
        </p:nvSpPr>
        <p:spPr>
          <a:xfrm>
            <a:off x="476250" y="23982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6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Расмус</a:t>
            </a:r>
            <a:endParaRPr b="0" i="0" sz="26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04" name="Google Shape;404;p28"/>
          <p:cNvPicPr preferRelativeResize="0"/>
          <p:nvPr/>
        </p:nvPicPr>
        <p:blipFill rotWithShape="1">
          <a:blip r:embed="rId5">
            <a:alphaModFix/>
          </a:blip>
          <a:srcRect b="2821" l="0" r="0" t="2821"/>
          <a:stretch/>
        </p:blipFill>
        <p:spPr>
          <a:xfrm>
            <a:off x="476250" y="895350"/>
            <a:ext cx="2952900" cy="371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05" name="Google Shape;405;p28"/>
          <p:cNvGrpSpPr/>
          <p:nvPr/>
        </p:nvGrpSpPr>
        <p:grpSpPr>
          <a:xfrm>
            <a:off x="3714750" y="895350"/>
            <a:ext cx="4953000" cy="1714500"/>
            <a:chOff x="0" y="0"/>
            <a:chExt cx="4953000" cy="1714500"/>
          </a:xfrm>
        </p:grpSpPr>
        <p:sp>
          <p:nvSpPr>
            <p:cNvPr id="406" name="Google Shape;406;p28"/>
            <p:cNvSpPr/>
            <p:nvPr/>
          </p:nvSpPr>
          <p:spPr>
            <a:xfrm>
              <a:off x="0" y="0"/>
              <a:ext cx="4953000" cy="1714500"/>
            </a:xfrm>
            <a:prstGeom prst="roundRect">
              <a:avLst>
                <a:gd fmla="val 6666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8"/>
            <p:cNvSpPr txBox="1"/>
            <p:nvPr/>
          </p:nvSpPr>
          <p:spPr>
            <a:xfrm>
              <a:off x="0" y="0"/>
              <a:ext cx="49530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Описание и характер Расмуса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Малыш славный и очень ручной: чувствует приближение человека </a:t>
              </a:r>
              <a:r>
                <a:rPr lang="ru" sz="10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10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и сразу нос и усы начинают ходить ходуном, ждёт, когда его начнут гладить. Любит сидеть на руках, и такое ощущение, что ему больше ничего не нужно: </a:t>
              </a:r>
              <a:r>
                <a:rPr b="1" lang="ru" sz="10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человек рядом — это самое главное.</a:t>
              </a:r>
              <a:endParaRPr b="0" sz="10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08" name="Google Shape;408;p28"/>
          <p:cNvGrpSpPr/>
          <p:nvPr/>
        </p:nvGrpSpPr>
        <p:grpSpPr>
          <a:xfrm>
            <a:off x="3714750" y="2743200"/>
            <a:ext cx="4953000" cy="1866900"/>
            <a:chOff x="0" y="0"/>
            <a:chExt cx="4953000" cy="1866900"/>
          </a:xfrm>
        </p:grpSpPr>
        <p:sp>
          <p:nvSpPr>
            <p:cNvPr id="409" name="Google Shape;409;p28"/>
            <p:cNvSpPr/>
            <p:nvPr/>
          </p:nvSpPr>
          <p:spPr>
            <a:xfrm>
              <a:off x="0" y="0"/>
              <a:ext cx="4953000" cy="1866900"/>
            </a:xfrm>
            <a:prstGeom prst="roundRect">
              <a:avLst>
                <a:gd fmla="val 6122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8"/>
            <p:cNvSpPr txBox="1"/>
            <p:nvPr/>
          </p:nvSpPr>
          <p:spPr>
            <a:xfrm>
              <a:off x="0" y="0"/>
              <a:ext cx="4953000" cy="18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Здоровье и надежда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Расмус оказался невероятно человекоориентированным котом. </a:t>
              </a:r>
              <a:r>
                <a:rPr b="1" lang="ru" sz="10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Если бы ещё не лейкоз…</a:t>
              </a:r>
              <a:endParaRPr b="0" sz="10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Но мы постараемся в ближайшее время сдать очередные анализы и очень надеемся на ремиссию. Она ведь всё-таки случается, когда есть тепло, забота и почти домашняя жизнь. А у Расиньки всё это есть </a:t>
              </a:r>
              <a:r>
                <a:rPr lang="ru" sz="10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мы постарались! Теперь его очередь постараться.</a:t>
              </a:r>
              <a:endParaRPr b="0" sz="10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9"/>
          <p:cNvSpPr txBox="1"/>
          <p:nvPr/>
        </p:nvSpPr>
        <p:spPr>
          <a:xfrm>
            <a:off x="476250" y="3333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6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Марта</a:t>
            </a:r>
            <a:endParaRPr b="0" sz="26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18" name="Google Shape;418;p29"/>
          <p:cNvPicPr preferRelativeResize="0"/>
          <p:nvPr/>
        </p:nvPicPr>
        <p:blipFill rotWithShape="1">
          <a:blip r:embed="rId5">
            <a:alphaModFix/>
          </a:blip>
          <a:srcRect b="5605" l="0" r="0" t="38"/>
          <a:stretch/>
        </p:blipFill>
        <p:spPr>
          <a:xfrm>
            <a:off x="519675" y="949625"/>
            <a:ext cx="2952900" cy="3714900"/>
          </a:xfrm>
          <a:prstGeom prst="roundRect">
            <a:avLst>
              <a:gd fmla="val 516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19" name="Google Shape;419;p29"/>
          <p:cNvGrpSpPr/>
          <p:nvPr/>
        </p:nvGrpSpPr>
        <p:grpSpPr>
          <a:xfrm>
            <a:off x="3714750" y="1000125"/>
            <a:ext cx="4953000" cy="1143000"/>
            <a:chOff x="0" y="0"/>
            <a:chExt cx="4953000" cy="1143000"/>
          </a:xfrm>
        </p:grpSpPr>
        <p:sp>
          <p:nvSpPr>
            <p:cNvPr id="420" name="Google Shape;420;p29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9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История поимки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Марту пытались поймать еще в мае, но она убежала. Позже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волонтер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сообщила, что кошку потрепала собака. На этот раз поимка удалась: Марта была обессилена и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не могла дышать из-за инфекции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22" name="Google Shape;422;p29"/>
          <p:cNvGrpSpPr/>
          <p:nvPr/>
        </p:nvGrpSpPr>
        <p:grpSpPr>
          <a:xfrm>
            <a:off x="3714750" y="2286000"/>
            <a:ext cx="4953000" cy="1143000"/>
            <a:chOff x="0" y="0"/>
            <a:chExt cx="4953000" cy="1143000"/>
          </a:xfrm>
        </p:grpSpPr>
        <p:sp>
          <p:nvSpPr>
            <p:cNvPr id="423" name="Google Shape;423;p29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9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Осмотр и диагноз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 клинике «ВетГарант» взяли анализы и обработали раны. Также выяснилось, что у Марты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повреждён язык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похоже на следствие химического ожога.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25" name="Google Shape;425;p29"/>
          <p:cNvGrpSpPr/>
          <p:nvPr/>
        </p:nvGrpSpPr>
        <p:grpSpPr>
          <a:xfrm>
            <a:off x="3714750" y="3571875"/>
            <a:ext cx="4953000" cy="1143000"/>
            <a:chOff x="0" y="0"/>
            <a:chExt cx="4953000" cy="1143000"/>
          </a:xfrm>
        </p:grpSpPr>
        <p:sp>
          <p:nvSpPr>
            <p:cNvPr id="426" name="Google Shape;426;p29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9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Лечение и динамика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Сейчас Марта на карантине: уколы, капли, ежедневная промывка носа. Она уже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начала понемногу есть сама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ей становится лучше!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0"/>
          <p:cNvSpPr txBox="1"/>
          <p:nvPr/>
        </p:nvSpPr>
        <p:spPr>
          <a:xfrm>
            <a:off x="476250" y="2089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Леда</a:t>
            </a:r>
            <a:endParaRPr b="0" sz="25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35" name="Google Shape;435;p30"/>
          <p:cNvPicPr preferRelativeResize="0"/>
          <p:nvPr/>
        </p:nvPicPr>
        <p:blipFill rotWithShape="1">
          <a:blip r:embed="rId5">
            <a:alphaModFix/>
          </a:blip>
          <a:srcRect b="2821" l="0" r="0" t="2821"/>
          <a:stretch/>
        </p:blipFill>
        <p:spPr>
          <a:xfrm>
            <a:off x="476250" y="895350"/>
            <a:ext cx="2952900" cy="371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36" name="Google Shape;436;p30"/>
          <p:cNvGrpSpPr/>
          <p:nvPr/>
        </p:nvGrpSpPr>
        <p:grpSpPr>
          <a:xfrm>
            <a:off x="3714750" y="895350"/>
            <a:ext cx="4953000" cy="1143000"/>
            <a:chOff x="0" y="0"/>
            <a:chExt cx="4953000" cy="1143000"/>
          </a:xfrm>
        </p:grpSpPr>
        <p:sp>
          <p:nvSpPr>
            <p:cNvPr id="437" name="Google Shape;437;p30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0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История спасения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Мужчина оставил кошку на трубе теплоцентрали в Самаре. Её не бросила Ольга (подписчица каналов) и забрала к себе. В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августе 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состоялся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переезд на поезде в Питер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b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439" name="Google Shape;439;p30"/>
          <p:cNvGrpSpPr/>
          <p:nvPr/>
        </p:nvGrpSpPr>
        <p:grpSpPr>
          <a:xfrm>
            <a:off x="3714750" y="2181225"/>
            <a:ext cx="4953000" cy="1143000"/>
            <a:chOff x="0" y="0"/>
            <a:chExt cx="4953000" cy="1143000"/>
          </a:xfrm>
        </p:grpSpPr>
        <p:sp>
          <p:nvSpPr>
            <p:cNvPr id="440" name="Google Shape;440;p30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30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Характер и внешность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Леда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домашняя и очень человекоориентированная кошка. Выглядит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очень благородно и царственно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: крупная, красивая, похоже, породистая.</a:t>
              </a:r>
              <a:endParaRPr b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442" name="Google Shape;442;p30"/>
          <p:cNvGrpSpPr/>
          <p:nvPr/>
        </p:nvGrpSpPr>
        <p:grpSpPr>
          <a:xfrm>
            <a:off x="3714750" y="3467100"/>
            <a:ext cx="4953000" cy="1143000"/>
            <a:chOff x="0" y="0"/>
            <a:chExt cx="4953000" cy="1143000"/>
          </a:xfrm>
        </p:grpSpPr>
        <p:sp>
          <p:nvSpPr>
            <p:cNvPr id="443" name="Google Shape;443;p30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0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Планы и надежды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Сейчас впереди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анализы, карантин и поиск семьи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 Огромная благодарность Ольге за доброе сердце, а Леде пожелаем найти новую счастливую жизнь!</a:t>
              </a:r>
              <a:endParaRPr b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1"/>
          <p:cNvSpPr txBox="1"/>
          <p:nvPr/>
        </p:nvSpPr>
        <p:spPr>
          <a:xfrm>
            <a:off x="563075" y="23572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Руфус</a:t>
            </a:r>
            <a:endParaRPr b="0" i="0" sz="25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52" name="Google Shape;452;p31"/>
          <p:cNvPicPr preferRelativeResize="0"/>
          <p:nvPr/>
        </p:nvPicPr>
        <p:blipFill rotWithShape="1">
          <a:blip r:embed="rId5">
            <a:alphaModFix/>
          </a:blip>
          <a:srcRect b="33106" l="0" r="0" t="6635"/>
          <a:stretch/>
        </p:blipFill>
        <p:spPr>
          <a:xfrm>
            <a:off x="476250" y="952500"/>
            <a:ext cx="2952900" cy="2333700"/>
          </a:xfrm>
          <a:prstGeom prst="roundRect">
            <a:avLst>
              <a:gd fmla="val 489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</p:pic>
      <p:pic>
        <p:nvPicPr>
          <p:cNvPr id="453" name="Google Shape;453;p31"/>
          <p:cNvPicPr preferRelativeResize="0"/>
          <p:nvPr/>
        </p:nvPicPr>
        <p:blipFill rotWithShape="1">
          <a:blip r:embed="rId6">
            <a:alphaModFix/>
          </a:blip>
          <a:srcRect b="38613" l="0" r="0" t="24033"/>
          <a:stretch/>
        </p:blipFill>
        <p:spPr>
          <a:xfrm>
            <a:off x="476250" y="3381375"/>
            <a:ext cx="2952900" cy="1489800"/>
          </a:xfrm>
          <a:prstGeom prst="roundRect">
            <a:avLst>
              <a:gd fmla="val 8888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</p:pic>
      <p:grpSp>
        <p:nvGrpSpPr>
          <p:cNvPr id="454" name="Google Shape;454;p31"/>
          <p:cNvGrpSpPr/>
          <p:nvPr/>
        </p:nvGrpSpPr>
        <p:grpSpPr>
          <a:xfrm>
            <a:off x="3714750" y="952500"/>
            <a:ext cx="4953000" cy="1143000"/>
            <a:chOff x="0" y="0"/>
            <a:chExt cx="4953000" cy="1143000"/>
          </a:xfrm>
        </p:grpSpPr>
        <p:sp>
          <p:nvSpPr>
            <p:cNvPr id="455" name="Google Shape;455;p31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1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Предыстория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375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Год назад Руфу проводили санацию ротовой полости, часть зубов удалили. Нижний клык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немного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торчал наружу, так как верхний клык был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удален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Руфик выглядел, как очень милая Бабка Ёжка.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457" name="Google Shape;457;p31"/>
          <p:cNvGrpSpPr/>
          <p:nvPr/>
        </p:nvGrpSpPr>
        <p:grpSpPr>
          <a:xfrm>
            <a:off x="3714750" y="2238375"/>
            <a:ext cx="4953000" cy="1143000"/>
            <a:chOff x="0" y="0"/>
            <a:chExt cx="4953000" cy="1143000"/>
          </a:xfrm>
        </p:grpSpPr>
        <p:sp>
          <p:nvSpPr>
            <p:cNvPr id="458" name="Google Shape;458;p31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1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Что произошло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375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У Руфика внезапно выпал зуб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сломался в районе корня</a:t>
              </a:r>
              <a:r>
                <a:rPr b="0" i="0" lang="ru" sz="10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 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Э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тот торчащий нижний клык сильно наклонился вперёд, а потом и вовсе вывалился.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460" name="Google Shape;460;p31"/>
          <p:cNvGrpSpPr/>
          <p:nvPr/>
        </p:nvGrpSpPr>
        <p:grpSpPr>
          <a:xfrm>
            <a:off x="3714750" y="3524250"/>
            <a:ext cx="4953000" cy="1143000"/>
            <a:chOff x="0" y="0"/>
            <a:chExt cx="4953000" cy="1143000"/>
          </a:xfrm>
        </p:grpSpPr>
        <p:sp>
          <p:nvSpPr>
            <p:cNvPr id="461" name="Google Shape;461;p31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1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Запись к врачу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375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Записались к врачу, так как часть корня зуба, скорее всего, осталась в десне, а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это чревато воспалением</a:t>
              </a:r>
              <a:r>
                <a:rPr b="0" i="0" lang="ru" sz="10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 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 Надо, чтобы специалист посмотрел.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2"/>
          <p:cNvPicPr preferRelativeResize="0"/>
          <p:nvPr/>
        </p:nvPicPr>
        <p:blipFill rotWithShape="1">
          <a:blip r:embed="rId6">
            <a:alphaModFix/>
          </a:blip>
          <a:srcRect b="5721" l="0" r="0" t="5721"/>
          <a:stretch/>
        </p:blipFill>
        <p:spPr>
          <a:xfrm>
            <a:off x="476250" y="857250"/>
            <a:ext cx="2938800" cy="390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70" name="Google Shape;470;p32"/>
          <p:cNvGrpSpPr/>
          <p:nvPr/>
        </p:nvGrpSpPr>
        <p:grpSpPr>
          <a:xfrm>
            <a:off x="476250" y="162175"/>
            <a:ext cx="8191500" cy="552350"/>
            <a:chOff x="0" y="-75950"/>
            <a:chExt cx="8191500" cy="552350"/>
          </a:xfrm>
        </p:grpSpPr>
        <p:sp>
          <p:nvSpPr>
            <p:cNvPr id="471" name="Google Shape;471;p32"/>
            <p:cNvSpPr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32"/>
            <p:cNvSpPr txBox="1"/>
            <p:nvPr/>
          </p:nvSpPr>
          <p:spPr>
            <a:xfrm>
              <a:off x="0" y="-75950"/>
              <a:ext cx="81915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4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Барсик</a:t>
              </a:r>
              <a:endParaRPr b="0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473" name="Google Shape;473;p32"/>
          <p:cNvGrpSpPr/>
          <p:nvPr/>
        </p:nvGrpSpPr>
        <p:grpSpPr>
          <a:xfrm>
            <a:off x="3619500" y="857250"/>
            <a:ext cx="5048400" cy="1905000"/>
            <a:chOff x="0" y="0"/>
            <a:chExt cx="5048400" cy="1905000"/>
          </a:xfrm>
        </p:grpSpPr>
        <p:sp>
          <p:nvSpPr>
            <p:cNvPr id="474" name="Google Shape;474;p32"/>
            <p:cNvSpPr/>
            <p:nvPr/>
          </p:nvSpPr>
          <p:spPr>
            <a:xfrm>
              <a:off x="0" y="0"/>
              <a:ext cx="5048400" cy="1905000"/>
            </a:xfrm>
            <a:prstGeom prst="roundRect">
              <a:avLst>
                <a:gd fmla="val 6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32"/>
            <p:cNvSpPr txBox="1"/>
            <p:nvPr/>
          </p:nvSpPr>
          <p:spPr>
            <a:xfrm>
              <a:off x="0" y="0"/>
              <a:ext cx="50484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171450" spcFirstLastPara="1" rIns="1714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Экстренная госпитализация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Барсик экстренно доставлен в “Прайд” на Минеральную. Сразу забрали в ОРИТ. Молодцы, очень оперативно.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Опять ОЗМ! Пузырь переполнен. Видимо на фоне стресса, когда брали кровь третьего дня, проявился ИЦК!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76" name="Google Shape;476;p32"/>
          <p:cNvGrpSpPr/>
          <p:nvPr/>
        </p:nvGrpSpPr>
        <p:grpSpPr>
          <a:xfrm>
            <a:off x="3619500" y="2905125"/>
            <a:ext cx="5048400" cy="1857300"/>
            <a:chOff x="0" y="0"/>
            <a:chExt cx="5048400" cy="1857300"/>
          </a:xfrm>
        </p:grpSpPr>
        <p:sp>
          <p:nvSpPr>
            <p:cNvPr id="477" name="Google Shape;477;p32"/>
            <p:cNvSpPr/>
            <p:nvPr/>
          </p:nvSpPr>
          <p:spPr>
            <a:xfrm>
              <a:off x="0" y="0"/>
              <a:ext cx="5048400" cy="1857300"/>
            </a:xfrm>
            <a:prstGeom prst="roundRect">
              <a:avLst>
                <a:gd fmla="val 6153" name="adj"/>
              </a:avLst>
            </a:prstGeom>
            <a:solidFill>
              <a:srgbClr val="FFF8F0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32"/>
            <p:cNvSpPr txBox="1"/>
            <p:nvPr/>
          </p:nvSpPr>
          <p:spPr>
            <a:xfrm>
              <a:off x="0" y="0"/>
              <a:ext cx="5048400" cy="185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171450" spcFirstLastPara="1" rIns="1714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Состояние пациента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Очень тревожная ситуация, потому что Барсику уже трижды ставили катетер под седацией.</a:t>
              </a:r>
              <a:endParaRPr b="0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3"/>
          <p:cNvPicPr preferRelativeResize="0"/>
          <p:nvPr/>
        </p:nvPicPr>
        <p:blipFill rotWithShape="1">
          <a:blip r:embed="rId6">
            <a:alphaModFix/>
          </a:blip>
          <a:srcRect b="8425" l="3279" r="0" t="0"/>
          <a:stretch/>
        </p:blipFill>
        <p:spPr>
          <a:xfrm>
            <a:off x="476250" y="857250"/>
            <a:ext cx="2938500" cy="390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86" name="Google Shape;486;p33"/>
          <p:cNvGrpSpPr/>
          <p:nvPr/>
        </p:nvGrpSpPr>
        <p:grpSpPr>
          <a:xfrm>
            <a:off x="476250" y="167950"/>
            <a:ext cx="8191500" cy="546575"/>
            <a:chOff x="0" y="-70175"/>
            <a:chExt cx="8191500" cy="546575"/>
          </a:xfrm>
        </p:grpSpPr>
        <p:sp>
          <p:nvSpPr>
            <p:cNvPr id="487" name="Google Shape;487;p33"/>
            <p:cNvSpPr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33"/>
            <p:cNvSpPr txBox="1"/>
            <p:nvPr/>
          </p:nvSpPr>
          <p:spPr>
            <a:xfrm>
              <a:off x="0" y="-70175"/>
              <a:ext cx="8191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5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Барсик</a:t>
              </a:r>
              <a:endParaRPr b="0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489" name="Google Shape;489;p33"/>
          <p:cNvGrpSpPr/>
          <p:nvPr/>
        </p:nvGrpSpPr>
        <p:grpSpPr>
          <a:xfrm>
            <a:off x="3619500" y="857250"/>
            <a:ext cx="5048400" cy="2000100"/>
            <a:chOff x="0" y="0"/>
            <a:chExt cx="5048400" cy="2000100"/>
          </a:xfrm>
        </p:grpSpPr>
        <p:sp>
          <p:nvSpPr>
            <p:cNvPr id="490" name="Google Shape;490;p33"/>
            <p:cNvSpPr/>
            <p:nvPr/>
          </p:nvSpPr>
          <p:spPr>
            <a:xfrm>
              <a:off x="0" y="0"/>
              <a:ext cx="5048400" cy="2000100"/>
            </a:xfrm>
            <a:prstGeom prst="roundRect">
              <a:avLst>
                <a:gd fmla="val 5714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3"/>
            <p:cNvSpPr txBox="1"/>
            <p:nvPr/>
          </p:nvSpPr>
          <p:spPr>
            <a:xfrm>
              <a:off x="0" y="0"/>
              <a:ext cx="5048400" cy="2000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71450" lIns="171450" spcFirstLastPara="1" rIns="1714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Результаты обследования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К сожалению, катетер поставить не удалось, и мочу откачали цистоцентезом.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Вдобавок у Барсика обнаружили продольный разрыв уретры в дистальной её части, причина которого непонятна (возможно, это результат прохождения камня).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92" name="Google Shape;492;p33"/>
          <p:cNvGrpSpPr/>
          <p:nvPr/>
        </p:nvGrpSpPr>
        <p:grpSpPr>
          <a:xfrm>
            <a:off x="3619500" y="3000375"/>
            <a:ext cx="5048400" cy="1762200"/>
            <a:chOff x="0" y="0"/>
            <a:chExt cx="5048400" cy="1762200"/>
          </a:xfrm>
        </p:grpSpPr>
        <p:sp>
          <p:nvSpPr>
            <p:cNvPr id="493" name="Google Shape;493;p33"/>
            <p:cNvSpPr/>
            <p:nvPr/>
          </p:nvSpPr>
          <p:spPr>
            <a:xfrm>
              <a:off x="0" y="0"/>
              <a:ext cx="5048400" cy="1762200"/>
            </a:xfrm>
            <a:prstGeom prst="roundRect">
              <a:avLst>
                <a:gd fmla="val 6486" name="adj"/>
              </a:avLst>
            </a:prstGeom>
            <a:solidFill>
              <a:srgbClr val="FFF8F0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33"/>
            <p:cNvSpPr txBox="1"/>
            <p:nvPr/>
          </p:nvSpPr>
          <p:spPr>
            <a:xfrm>
              <a:off x="0" y="0"/>
              <a:ext cx="50484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71450" lIns="171450" spcFirstLastPara="1" rIns="1714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Необходимое лечение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Теперь однозначно и срочно треб</a:t>
              </a:r>
              <a:r>
                <a:rPr lang="ru" sz="10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овалась</a:t>
              </a:r>
              <a:r>
                <a:rPr b="0" lang="ru" sz="10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операция, аналогичная той, которую делали Шерифу </a:t>
              </a:r>
              <a:r>
                <a:rPr lang="ru" sz="10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-</a:t>
              </a:r>
              <a:r>
                <a:rPr b="0" lang="ru" sz="10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модифицированная уретростомия.</a:t>
              </a:r>
              <a:endParaRPr b="0" sz="1050">
                <a:solidFill>
                  <a:srgbClr val="37271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1" name="Google Shape;501;p34"/>
          <p:cNvGrpSpPr/>
          <p:nvPr/>
        </p:nvGrpSpPr>
        <p:grpSpPr>
          <a:xfrm>
            <a:off x="476250" y="238125"/>
            <a:ext cx="8191500" cy="476400"/>
            <a:chOff x="0" y="0"/>
            <a:chExt cx="8191500" cy="476400"/>
          </a:xfrm>
        </p:grpSpPr>
        <p:sp>
          <p:nvSpPr>
            <p:cNvPr id="502" name="Google Shape;502;p34"/>
            <p:cNvSpPr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4"/>
            <p:cNvSpPr txBox="1"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4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Барсика больше нет </a:t>
              </a:r>
              <a:r>
                <a:rPr lang="ru" sz="24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...</a:t>
              </a:r>
              <a:endParaRPr b="0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504" name="Google Shape;504;p34"/>
          <p:cNvGrpSpPr/>
          <p:nvPr/>
        </p:nvGrpSpPr>
        <p:grpSpPr>
          <a:xfrm>
            <a:off x="3619500" y="857250"/>
            <a:ext cx="5048400" cy="1428900"/>
            <a:chOff x="0" y="0"/>
            <a:chExt cx="5048400" cy="1428900"/>
          </a:xfrm>
        </p:grpSpPr>
        <p:sp>
          <p:nvSpPr>
            <p:cNvPr id="505" name="Google Shape;505;p34"/>
            <p:cNvSpPr/>
            <p:nvPr/>
          </p:nvSpPr>
          <p:spPr>
            <a:xfrm>
              <a:off x="0" y="0"/>
              <a:ext cx="5048400" cy="1428900"/>
            </a:xfrm>
            <a:prstGeom prst="roundRect">
              <a:avLst>
                <a:gd fmla="val 8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4"/>
            <p:cNvSpPr txBox="1"/>
            <p:nvPr/>
          </p:nvSpPr>
          <p:spPr>
            <a:xfrm>
              <a:off x="0" y="0"/>
              <a:ext cx="5048400" cy="1333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1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Ухудшение состояния</a:t>
              </a:r>
              <a:endParaRPr b="0" sz="111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Вскоре снова </a:t>
              </a:r>
              <a:r>
                <a:rPr b="0"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упал альбумин, температура тоже упала. Возможно, потребуется переливание, кровь добыли заранее на всякий случай. Жд</a:t>
              </a:r>
              <a:r>
                <a:rPr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али</a:t>
              </a:r>
              <a:r>
                <a:rPr b="0"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отмашки от врачей, контрольный анализ был ночью.</a:t>
              </a:r>
              <a:endParaRPr b="0" sz="879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Вены периферические несостоятельны, при</a:t>
              </a:r>
              <a:r>
                <a:rPr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шлось</a:t>
              </a:r>
              <a:r>
                <a:rPr b="0"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ставить центральный венозный катетер. Корм</a:t>
              </a:r>
              <a:r>
                <a:rPr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или </a:t>
              </a:r>
              <a:r>
                <a:rPr b="0" lang="ru" sz="879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через эзофагостому...</a:t>
              </a:r>
              <a:endParaRPr b="0" sz="879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07" name="Google Shape;507;p34"/>
          <p:cNvGrpSpPr/>
          <p:nvPr/>
        </p:nvGrpSpPr>
        <p:grpSpPr>
          <a:xfrm>
            <a:off x="3619500" y="2428875"/>
            <a:ext cx="5048400" cy="2428800"/>
            <a:chOff x="0" y="0"/>
            <a:chExt cx="5048400" cy="2428800"/>
          </a:xfrm>
        </p:grpSpPr>
        <p:sp>
          <p:nvSpPr>
            <p:cNvPr id="508" name="Google Shape;508;p34"/>
            <p:cNvSpPr/>
            <p:nvPr/>
          </p:nvSpPr>
          <p:spPr>
            <a:xfrm>
              <a:off x="0" y="0"/>
              <a:ext cx="5048400" cy="2362200"/>
            </a:xfrm>
            <a:prstGeom prst="roundRect">
              <a:avLst>
                <a:gd fmla="val 4838" name="adj"/>
              </a:avLst>
            </a:prstGeom>
            <a:solidFill>
              <a:srgbClr val="FFF8F0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4"/>
            <p:cNvSpPr txBox="1"/>
            <p:nvPr/>
          </p:nvSpPr>
          <p:spPr>
            <a:xfrm>
              <a:off x="0" y="0"/>
              <a:ext cx="5048400" cy="2428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71450" lIns="190500" spcFirstLastPara="1" rIns="19050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Трагический исход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1" lang="ru" sz="10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Барсик умер. Мы не смогли ничего сделать, калицивироз победил.</a:t>
              </a:r>
              <a:endParaRPr b="1" sz="1050">
                <a:solidFill>
                  <a:srgbClr val="2D251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Пришли результаты бакпосева: выявилась резистентность ко всем антибиотикам, кроме меропинема. Анализ делается 4-5 дней, и этих дней как раз не хватило. Меропинем назначили наугад за 2 дня до трагедии, но он не успел сработать.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ru" sz="9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У </a:t>
              </a:r>
              <a:r>
                <a:rPr b="0" lang="ru" sz="9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нас огромное горе.</a:t>
              </a:r>
              <a:r>
                <a:rPr lang="ru" sz="9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..</a:t>
              </a:r>
              <a:r>
                <a:rPr b="0" lang="ru" sz="9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Спасибо всем, кто помогал нам в эти дни. Все собранные средства пойдут на оплату долга перед клиникой «Прайд» за лечение Барсика.</a:t>
              </a:r>
              <a:endParaRPr b="0" sz="950">
                <a:solidFill>
                  <a:srgbClr val="37271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pic>
        <p:nvPicPr>
          <p:cNvPr id="510" name="Google Shape;510;p34"/>
          <p:cNvPicPr preferRelativeResize="0"/>
          <p:nvPr/>
        </p:nvPicPr>
        <p:blipFill rotWithShape="1">
          <a:blip r:embed="rId6">
            <a:alphaModFix/>
          </a:blip>
          <a:srcRect b="0" l="31347" r="18206" t="0"/>
          <a:stretch/>
        </p:blipFill>
        <p:spPr>
          <a:xfrm>
            <a:off x="476250" y="857250"/>
            <a:ext cx="2952900" cy="390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5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6" name="Google Shape;5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5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35"/>
          <p:cNvSpPr txBox="1"/>
          <p:nvPr/>
        </p:nvSpPr>
        <p:spPr>
          <a:xfrm>
            <a:off x="2525700" y="2032700"/>
            <a:ext cx="40104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PRO-НОВЕНЬКИХ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36"/>
          <p:cNvSpPr txBox="1"/>
          <p:nvPr/>
        </p:nvSpPr>
        <p:spPr>
          <a:xfrm>
            <a:off x="476250" y="184850"/>
            <a:ext cx="8191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Фрея, Фрида, Локи, Ася, Асик</a:t>
            </a:r>
            <a:endParaRPr b="0" sz="24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526" name="Google Shape;526;p36"/>
          <p:cNvPicPr preferRelativeResize="0"/>
          <p:nvPr/>
        </p:nvPicPr>
        <p:blipFill rotWithShape="1">
          <a:blip r:embed="rId5">
            <a:alphaModFix/>
          </a:blip>
          <a:srcRect b="-2320" l="0" r="0" t="2330"/>
          <a:stretch/>
        </p:blipFill>
        <p:spPr>
          <a:xfrm>
            <a:off x="476250" y="857250"/>
            <a:ext cx="2952900" cy="4095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527" name="Google Shape;527;p36"/>
          <p:cNvGrpSpPr/>
          <p:nvPr/>
        </p:nvGrpSpPr>
        <p:grpSpPr>
          <a:xfrm>
            <a:off x="3619500" y="857250"/>
            <a:ext cx="5048400" cy="1143000"/>
            <a:chOff x="0" y="0"/>
            <a:chExt cx="5048400" cy="1143000"/>
          </a:xfrm>
        </p:grpSpPr>
        <p:sp>
          <p:nvSpPr>
            <p:cNvPr id="528" name="Google Shape;528;p36"/>
            <p:cNvSpPr/>
            <p:nvPr/>
          </p:nvSpPr>
          <p:spPr>
            <a:xfrm>
              <a:off x="0" y="0"/>
              <a:ext cx="50484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6"/>
            <p:cNvSpPr txBox="1"/>
            <p:nvPr/>
          </p:nvSpPr>
          <p:spPr>
            <a:xfrm>
              <a:off x="0" y="0"/>
              <a:ext cx="5048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Освоились в котодоме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Трое малышей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: </a:t>
              </a:r>
              <a:r>
                <a:rPr b="1" lang="ru" sz="9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Фрейя, Фрида и Локи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уже успели освоиться в котодоме, но их братик и сестрёнка всё ещё оставались на улице. Конечно, душа за них болела, хотя поначалу казалось, что всё в порядке.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30" name="Google Shape;530;p36"/>
          <p:cNvGrpSpPr/>
          <p:nvPr/>
        </p:nvGrpSpPr>
        <p:grpSpPr>
          <a:xfrm>
            <a:off x="3619500" y="2143125"/>
            <a:ext cx="5048400" cy="1143000"/>
            <a:chOff x="0" y="0"/>
            <a:chExt cx="5048400" cy="1143000"/>
          </a:xfrm>
        </p:grpSpPr>
        <p:sp>
          <p:nvSpPr>
            <p:cNvPr id="531" name="Google Shape;531;p36"/>
            <p:cNvSpPr/>
            <p:nvPr/>
          </p:nvSpPr>
          <p:spPr>
            <a:xfrm>
              <a:off x="0" y="0"/>
              <a:ext cx="50484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6"/>
            <p:cNvSpPr txBox="1"/>
            <p:nvPr/>
          </p:nvSpPr>
          <p:spPr>
            <a:xfrm>
              <a:off x="0" y="0"/>
              <a:ext cx="5048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Угроза здоровью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Неожиданно состояние глаз у котят резко ухудшилось: началось </a:t>
              </a:r>
              <a:r>
                <a:rPr b="1" lang="ru" sz="9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сильное воспаление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 Стало ясно, что оставлять их на улице нельзя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котята могут ослепнуть.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33" name="Google Shape;533;p36"/>
          <p:cNvGrpSpPr/>
          <p:nvPr/>
        </p:nvGrpSpPr>
        <p:grpSpPr>
          <a:xfrm>
            <a:off x="3619500" y="3429000"/>
            <a:ext cx="5048400" cy="1333500"/>
            <a:chOff x="0" y="0"/>
            <a:chExt cx="5048400" cy="1333500"/>
          </a:xfrm>
        </p:grpSpPr>
        <p:sp>
          <p:nvSpPr>
            <p:cNvPr id="534" name="Google Shape;534;p36"/>
            <p:cNvSpPr/>
            <p:nvPr/>
          </p:nvSpPr>
          <p:spPr>
            <a:xfrm>
              <a:off x="0" y="0"/>
              <a:ext cx="5048400" cy="1333500"/>
            </a:xfrm>
            <a:prstGeom prst="roundRect">
              <a:avLst>
                <a:gd fmla="val 8571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6"/>
            <p:cNvSpPr txBox="1"/>
            <p:nvPr/>
          </p:nvSpPr>
          <p:spPr>
            <a:xfrm>
              <a:off x="0" y="0"/>
              <a:ext cx="50484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Все пятеро в безопасности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Теперь </a:t>
              </a:r>
              <a:r>
                <a:rPr b="1" lang="ru" sz="9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все пятеро у нас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! Пришлось немного потесниться, но это точно лучше, чем на улице.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Назвали малышей Астрид и Асгард, а ласково, по-домашнему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b="1" lang="ru" sz="9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Ася и Асик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37"/>
          <p:cNvGrpSpPr/>
          <p:nvPr/>
        </p:nvGrpSpPr>
        <p:grpSpPr>
          <a:xfrm>
            <a:off x="476250" y="238125"/>
            <a:ext cx="8191500" cy="476400"/>
            <a:chOff x="0" y="0"/>
            <a:chExt cx="8191500" cy="476400"/>
          </a:xfrm>
        </p:grpSpPr>
        <p:sp>
          <p:nvSpPr>
            <p:cNvPr id="541" name="Google Shape;541;p37"/>
            <p:cNvSpPr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7"/>
            <p:cNvSpPr txBox="1"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5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Друзья, у нас новенький!</a:t>
              </a:r>
              <a:endParaRPr b="0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543" name="Google Shape;543;p37"/>
          <p:cNvPicPr preferRelativeResize="0"/>
          <p:nvPr/>
        </p:nvPicPr>
        <p:blipFill rotWithShape="1">
          <a:blip r:embed="rId4">
            <a:alphaModFix/>
          </a:blip>
          <a:srcRect b="0" l="7140" r="7140" t="0"/>
          <a:stretch/>
        </p:blipFill>
        <p:spPr>
          <a:xfrm>
            <a:off x="476250" y="857250"/>
            <a:ext cx="2952900" cy="390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544" name="Google Shape;544;p37"/>
          <p:cNvGrpSpPr/>
          <p:nvPr/>
        </p:nvGrpSpPr>
        <p:grpSpPr>
          <a:xfrm>
            <a:off x="3619500" y="857250"/>
            <a:ext cx="5048400" cy="1219200"/>
            <a:chOff x="0" y="0"/>
            <a:chExt cx="5048400" cy="1219200"/>
          </a:xfrm>
        </p:grpSpPr>
        <p:sp>
          <p:nvSpPr>
            <p:cNvPr id="545" name="Google Shape;545;p37"/>
            <p:cNvSpPr/>
            <p:nvPr/>
          </p:nvSpPr>
          <p:spPr>
            <a:xfrm>
              <a:off x="0" y="0"/>
              <a:ext cx="5048400" cy="1219200"/>
            </a:xfrm>
            <a:prstGeom prst="roundRect">
              <a:avLst>
                <a:gd fmla="val 9375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7"/>
            <p:cNvSpPr txBox="1"/>
            <p:nvPr/>
          </p:nvSpPr>
          <p:spPr>
            <a:xfrm>
              <a:off x="0" y="0"/>
              <a:ext cx="50484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История спасения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Знакомьтесь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мини Макс, Макс младший или просто Максик, малыш, который чудом выживал на стройке вместе с сестрой, без еды и воды, силами одних добрых ребят, которые случайно на самокатах заехали на стройку. Максика поймали, а его пушистая сестрёнка, увы, вырвалась из сачка и удрала.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47" name="Google Shape;547;p37"/>
          <p:cNvGrpSpPr/>
          <p:nvPr/>
        </p:nvGrpSpPr>
        <p:grpSpPr>
          <a:xfrm>
            <a:off x="3619500" y="2190750"/>
            <a:ext cx="5048400" cy="1762200"/>
            <a:chOff x="0" y="0"/>
            <a:chExt cx="5048400" cy="1762200"/>
          </a:xfrm>
        </p:grpSpPr>
        <p:sp>
          <p:nvSpPr>
            <p:cNvPr id="548" name="Google Shape;548;p37"/>
            <p:cNvSpPr/>
            <p:nvPr/>
          </p:nvSpPr>
          <p:spPr>
            <a:xfrm>
              <a:off x="0" y="0"/>
              <a:ext cx="5048400" cy="1762200"/>
            </a:xfrm>
            <a:prstGeom prst="roundRect">
              <a:avLst>
                <a:gd fmla="val 6486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7"/>
            <p:cNvSpPr txBox="1"/>
            <p:nvPr/>
          </p:nvSpPr>
          <p:spPr>
            <a:xfrm>
              <a:off x="0" y="0"/>
              <a:ext cx="50484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 котёнке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1" lang="ru" sz="9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Теперь Максик наш! Ему примерно 5 месяцев.</a:t>
              </a:r>
              <a:endParaRPr b="1" sz="950">
                <a:solidFill>
                  <a:srgbClr val="2D251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Чуть поцарапан нос, вероятно поцарапался, когда ловили.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Котёнок чистый, без признаков болезней (ротик, глазки и зубки идеальные). Пока труслив, но совершенно ручной.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Судя по всему, их с сестрой привезли и оставили на стройке.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50" name="Google Shape;550;p37"/>
          <p:cNvGrpSpPr/>
          <p:nvPr/>
        </p:nvGrpSpPr>
        <p:grpSpPr>
          <a:xfrm>
            <a:off x="3619500" y="4067175"/>
            <a:ext cx="5048400" cy="695400"/>
            <a:chOff x="0" y="0"/>
            <a:chExt cx="5048400" cy="695400"/>
          </a:xfrm>
        </p:grpSpPr>
        <p:sp>
          <p:nvSpPr>
            <p:cNvPr id="551" name="Google Shape;551;p37"/>
            <p:cNvSpPr/>
            <p:nvPr/>
          </p:nvSpPr>
          <p:spPr>
            <a:xfrm>
              <a:off x="0" y="0"/>
              <a:ext cx="5048400" cy="695400"/>
            </a:xfrm>
            <a:prstGeom prst="roundRect">
              <a:avLst>
                <a:gd fmla="val 16438" name="adj"/>
              </a:avLst>
            </a:prstGeom>
            <a:solidFill>
              <a:srgbClr val="FFF8F0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7"/>
            <p:cNvSpPr txBox="1"/>
            <p:nvPr/>
          </p:nvSpPr>
          <p:spPr>
            <a:xfrm>
              <a:off x="0" y="0"/>
              <a:ext cx="5048400" cy="69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D96B27"/>
                  </a:solidFill>
                  <a:latin typeface="Nunito"/>
                  <a:ea typeface="Nunito"/>
                  <a:cs typeface="Nunito"/>
                  <a:sym typeface="Nunito"/>
                </a:rPr>
                <a:t>Надеемся, что </a:t>
              </a:r>
              <a:r>
                <a:rPr b="1" lang="ru" sz="1100">
                  <a:solidFill>
                    <a:srgbClr val="D96B27"/>
                  </a:solidFill>
                  <a:latin typeface="Nunito"/>
                  <a:ea typeface="Nunito"/>
                  <a:cs typeface="Nunito"/>
                  <a:sym typeface="Nunito"/>
                </a:rPr>
                <a:t>вернемся</a:t>
              </a:r>
              <a:r>
                <a:rPr b="1" lang="ru" sz="1100">
                  <a:solidFill>
                    <a:srgbClr val="D96B27"/>
                  </a:solidFill>
                  <a:latin typeface="Nunito"/>
                  <a:ea typeface="Nunito"/>
                  <a:cs typeface="Nunito"/>
                  <a:sym typeface="Nunito"/>
                </a:rPr>
                <a:t> за сестрой…</a:t>
              </a:r>
              <a:endParaRPr b="1" sz="1100">
                <a:solidFill>
                  <a:srgbClr val="D96B2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38"/>
          <p:cNvSpPr txBox="1"/>
          <p:nvPr/>
        </p:nvSpPr>
        <p:spPr>
          <a:xfrm>
            <a:off x="476250" y="209400"/>
            <a:ext cx="8191500" cy="476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История кошки Липучки</a:t>
            </a:r>
            <a:endParaRPr b="0" sz="24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559" name="Google Shape;559;p38"/>
          <p:cNvPicPr preferRelativeResize="0"/>
          <p:nvPr/>
        </p:nvPicPr>
        <p:blipFill rotWithShape="1">
          <a:blip r:embed="rId4">
            <a:alphaModFix/>
          </a:blip>
          <a:srcRect b="8079" l="0" r="0" t="9"/>
          <a:stretch/>
        </p:blipFill>
        <p:spPr>
          <a:xfrm>
            <a:off x="476250" y="857250"/>
            <a:ext cx="2952900" cy="3905400"/>
          </a:xfrm>
          <a:prstGeom prst="roundRect">
            <a:avLst>
              <a:gd fmla="val 387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560" name="Google Shape;560;p38"/>
          <p:cNvGrpSpPr/>
          <p:nvPr/>
        </p:nvGrpSpPr>
        <p:grpSpPr>
          <a:xfrm>
            <a:off x="3619500" y="857250"/>
            <a:ext cx="5048400" cy="1143000"/>
            <a:chOff x="0" y="0"/>
            <a:chExt cx="5048400" cy="1143000"/>
          </a:xfrm>
        </p:grpSpPr>
        <p:sp>
          <p:nvSpPr>
            <p:cNvPr id="561" name="Google Shape;561;p38"/>
            <p:cNvSpPr/>
            <p:nvPr/>
          </p:nvSpPr>
          <p:spPr>
            <a:xfrm>
              <a:off x="0" y="0"/>
              <a:ext cx="50484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38"/>
            <p:cNvSpPr txBox="1"/>
            <p:nvPr/>
          </p:nvSpPr>
          <p:spPr>
            <a:xfrm>
              <a:off x="0" y="0"/>
              <a:ext cx="5048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Первая встреча</a:t>
              </a:r>
              <a:endParaRPr b="0" sz="115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 тот день, когда мы поймали Максика и не смогли поймать его сестрёнку, к нам вышла серая кошка. Мы сразу подумали, что она бывшедомашняя </a:t>
              </a:r>
              <a:r>
                <a:rPr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подкинутая или потерявшаяся, очень уж ручная, доверчивая и ласковая для кошки с улицы. Её подкармливали местные строители, они же и назвали Липучкой.</a:t>
              </a:r>
              <a:endParaRPr b="0" sz="9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63" name="Google Shape;563;p38"/>
          <p:cNvGrpSpPr/>
          <p:nvPr/>
        </p:nvGrpSpPr>
        <p:grpSpPr>
          <a:xfrm>
            <a:off x="3619500" y="2095500"/>
            <a:ext cx="5048400" cy="1285800"/>
            <a:chOff x="0" y="0"/>
            <a:chExt cx="5048400" cy="1285800"/>
          </a:xfrm>
        </p:grpSpPr>
        <p:sp>
          <p:nvSpPr>
            <p:cNvPr id="564" name="Google Shape;564;p38"/>
            <p:cNvSpPr/>
            <p:nvPr/>
          </p:nvSpPr>
          <p:spPr>
            <a:xfrm>
              <a:off x="0" y="0"/>
              <a:ext cx="5048400" cy="1285800"/>
            </a:xfrm>
            <a:prstGeom prst="roundRect">
              <a:avLst>
                <a:gd fmla="val 8888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8"/>
            <p:cNvSpPr txBox="1"/>
            <p:nvPr/>
          </p:nvSpPr>
          <p:spPr>
            <a:xfrm>
              <a:off x="0" y="0"/>
              <a:ext cx="5048400" cy="12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Возвращение и спасение</a:t>
              </a:r>
              <a:endParaRPr b="0" sz="115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Тогда мы её не забрали, не получилось, но всё это время душа болела за оставшихся на стройке Липучку и рыжую сестрёнку Максика.</a:t>
              </a:r>
              <a:endParaRPr b="0" sz="9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Снова поехали на строительную площадку. Уже отчаялись, но вдруг Липучка возникла из ниоткуда, забежала в вагончик, откуда ребята вынесли её на руках. Они были очень рады, что мы её забираем </a:t>
              </a:r>
              <a:r>
                <a:rPr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кошкам на стройке не место.</a:t>
              </a:r>
              <a:endParaRPr b="0" sz="9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66" name="Google Shape;566;p38"/>
          <p:cNvGrpSpPr/>
          <p:nvPr/>
        </p:nvGrpSpPr>
        <p:grpSpPr>
          <a:xfrm>
            <a:off x="3619500" y="3476625"/>
            <a:ext cx="5048400" cy="1285800"/>
            <a:chOff x="0" y="0"/>
            <a:chExt cx="5048400" cy="1285800"/>
          </a:xfrm>
        </p:grpSpPr>
        <p:sp>
          <p:nvSpPr>
            <p:cNvPr id="567" name="Google Shape;567;p38"/>
            <p:cNvSpPr/>
            <p:nvPr/>
          </p:nvSpPr>
          <p:spPr>
            <a:xfrm>
              <a:off x="0" y="0"/>
              <a:ext cx="5048400" cy="1285800"/>
            </a:xfrm>
            <a:prstGeom prst="roundRect">
              <a:avLst>
                <a:gd fmla="val 8888" name="adj"/>
              </a:avLst>
            </a:prstGeom>
            <a:solidFill>
              <a:srgbClr val="FFF8F0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8"/>
            <p:cNvSpPr txBox="1"/>
            <p:nvPr/>
          </p:nvSpPr>
          <p:spPr>
            <a:xfrm>
              <a:off x="0" y="0"/>
              <a:ext cx="5048400" cy="12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Неожиданные новости</a:t>
              </a:r>
              <a:endParaRPr b="0" sz="115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Имя Липучка ей невероятно подходит </a:t>
              </a:r>
              <a:r>
                <a:rPr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она совершенно ручная, липнет к человеку, не отходит.</a:t>
              </a:r>
              <a:endParaRPr b="0" sz="9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Сделали УЗИ, и наши подозрения подтвердились </a:t>
              </a:r>
              <a:r>
                <a:rPr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9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она действительно очень скоро станет мамой! Теперь нужно придумывать ей домик или укрытие. На очередное пополнение в таком количестве мы точно не рассчитывали...</a:t>
              </a:r>
              <a:endParaRPr b="0" sz="9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Google Shape;57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39"/>
          <p:cNvSpPr txBox="1"/>
          <p:nvPr/>
        </p:nvSpPr>
        <p:spPr>
          <a:xfrm>
            <a:off x="476250" y="1562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Муся</a:t>
            </a:r>
            <a:endParaRPr b="0" sz="24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576" name="Google Shape;576;p39"/>
          <p:cNvPicPr preferRelativeResize="0"/>
          <p:nvPr/>
        </p:nvPicPr>
        <p:blipFill rotWithShape="1">
          <a:blip r:embed="rId5">
            <a:alphaModFix/>
          </a:blip>
          <a:srcRect b="0" l="18902" r="18902" t="0"/>
          <a:stretch/>
        </p:blipFill>
        <p:spPr>
          <a:xfrm>
            <a:off x="476250" y="857250"/>
            <a:ext cx="3238500" cy="3905400"/>
          </a:xfrm>
          <a:prstGeom prst="roundRect">
            <a:avLst>
              <a:gd fmla="val 4705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77" name="Google Shape;577;p39"/>
          <p:cNvSpPr/>
          <p:nvPr/>
        </p:nvSpPr>
        <p:spPr>
          <a:xfrm>
            <a:off x="3952875" y="857250"/>
            <a:ext cx="4714800" cy="3905400"/>
          </a:xfrm>
          <a:prstGeom prst="roundRect">
            <a:avLst>
              <a:gd fmla="val 3902" name="adj"/>
            </a:avLst>
          </a:prstGeom>
          <a:solidFill>
            <a:srgbClr val="FFFFFF"/>
          </a:solidFill>
          <a:ln cap="flat" cmpd="sng" w="9525">
            <a:solidFill>
              <a:srgbClr val="E6DC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9"/>
          <p:cNvSpPr txBox="1"/>
          <p:nvPr/>
        </p:nvSpPr>
        <p:spPr>
          <a:xfrm>
            <a:off x="3952875" y="857250"/>
            <a:ext cx="4714800" cy="3905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209550" lIns="209550" spcFirstLastPara="1" rIns="209550" wrap="square" tIns="209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50">
                <a:solidFill>
                  <a:srgbClr val="D96B27"/>
                </a:solidFill>
                <a:latin typeface="Nunito"/>
                <a:ea typeface="Nunito"/>
                <a:cs typeface="Nunito"/>
                <a:sym typeface="Nunito"/>
              </a:rPr>
              <a:t>Очередная грустная история, и сегодня пост от нашей Кати.</a:t>
            </a:r>
            <a:endParaRPr b="1" sz="1050">
              <a:solidFill>
                <a:srgbClr val="D96B2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1" lang="ru" sz="1000">
                <a:solidFill>
                  <a:srgbClr val="706053"/>
                </a:solidFill>
                <a:latin typeface="Nunito"/>
                <a:ea typeface="Nunito"/>
                <a:cs typeface="Nunito"/>
                <a:sym typeface="Nunito"/>
              </a:rPr>
              <a:t>Кошка, чьи глаза подобны планете Земля.</a:t>
            </a:r>
            <a:endParaRPr b="0" i="1" sz="1000">
              <a:solidFill>
                <a:srgbClr val="70605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На работе я привыкла ко многому: к болям в коленях, к царапинам, к тревоге за подопечных. Но к человеческой безжалостности привыкнуть невозможно.</a:t>
            </a:r>
            <a:endParaRPr b="0" sz="1000">
              <a:solidFill>
                <a:srgbClr val="52463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Муся все 15 лет была любима пожилой хозяйкой, но та трагически погибла. Приехал внук, занял квартиру </a:t>
            </a:r>
            <a:r>
              <a:rPr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-</a:t>
            </a:r>
            <a:r>
              <a:rPr b="0"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 а Муся оказалась на улице, среди ворон и недружелюбных сородичей.</a:t>
            </a:r>
            <a:endParaRPr b="0" sz="1000">
              <a:solidFill>
                <a:srgbClr val="52463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Соседка Галина, зоопсихолог, попыталась вернуть кошку внуку. Но Муся, обычно ласковая ко всем, при одном его виде рвалась с когтями и убегала. А он серьёзно заявил: «Она не хочет жить здесь. Квартира </a:t>
            </a:r>
            <a:r>
              <a:rPr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-</a:t>
            </a:r>
            <a:r>
              <a:rPr b="0"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 тюрьма, а она хочет на волю. Другие кошки выживают </a:t>
            </a:r>
            <a:r>
              <a:rPr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-</a:t>
            </a:r>
            <a:r>
              <a:rPr b="0" lang="ru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 и она выживет».</a:t>
            </a:r>
            <a:endParaRPr b="0" sz="1000">
              <a:solidFill>
                <a:srgbClr val="52463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2D251E"/>
                </a:solidFill>
                <a:latin typeface="Nunito"/>
                <a:ea typeface="Nunito"/>
                <a:cs typeface="Nunito"/>
                <a:sym typeface="Nunito"/>
              </a:rPr>
              <a:t>Мы её забрали. Теперь она наша. «Бабушкино» наследство. Пусть хозяйке будет спокойно - кошка снова дома, и её любят. А сколько таких, выброшенных наследниками на улицу. 😥</a:t>
            </a:r>
            <a:endParaRPr b="1" sz="1000">
              <a:solidFill>
                <a:srgbClr val="2D251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6" name="Google Shape;586;p40"/>
          <p:cNvGrpSpPr/>
          <p:nvPr/>
        </p:nvGrpSpPr>
        <p:grpSpPr>
          <a:xfrm>
            <a:off x="476250" y="190500"/>
            <a:ext cx="8191500" cy="571500"/>
            <a:chOff x="0" y="0"/>
            <a:chExt cx="8191500" cy="571500"/>
          </a:xfrm>
        </p:grpSpPr>
        <p:sp>
          <p:nvSpPr>
            <p:cNvPr id="587" name="Google Shape;587;p40"/>
            <p:cNvSpPr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40"/>
            <p:cNvSpPr txBox="1"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5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Жозефина и Тимоша</a:t>
              </a:r>
              <a:endParaRPr b="0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589" name="Google Shape;589;p40"/>
          <p:cNvPicPr preferRelativeResize="0"/>
          <p:nvPr/>
        </p:nvPicPr>
        <p:blipFill rotWithShape="1">
          <a:blip r:embed="rId6">
            <a:alphaModFix/>
          </a:blip>
          <a:srcRect b="13805" l="0" r="0" t="129"/>
          <a:stretch/>
        </p:blipFill>
        <p:spPr>
          <a:xfrm>
            <a:off x="679750" y="903625"/>
            <a:ext cx="3619500" cy="3714900"/>
          </a:xfrm>
          <a:prstGeom prst="roundRect">
            <a:avLst>
              <a:gd fmla="val 421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90" name="Google Shape;590;p40"/>
          <p:cNvSpPr/>
          <p:nvPr/>
        </p:nvSpPr>
        <p:spPr>
          <a:xfrm>
            <a:off x="4572000" y="1000125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1" name="Google Shape;591;p40"/>
          <p:cNvGrpSpPr/>
          <p:nvPr/>
        </p:nvGrpSpPr>
        <p:grpSpPr>
          <a:xfrm>
            <a:off x="4490150" y="903625"/>
            <a:ext cx="4095900" cy="1834850"/>
            <a:chOff x="0" y="-72650"/>
            <a:chExt cx="4095900" cy="1834850"/>
          </a:xfrm>
        </p:grpSpPr>
        <p:sp>
          <p:nvSpPr>
            <p:cNvPr id="592" name="Google Shape;592;p40"/>
            <p:cNvSpPr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40"/>
            <p:cNvSpPr txBox="1"/>
            <p:nvPr/>
          </p:nvSpPr>
          <p:spPr>
            <a:xfrm>
              <a:off x="0" y="-72650"/>
              <a:ext cx="40959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История пары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Она </a:t>
              </a:r>
              <a:r>
                <a:rPr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 породистая тайская кошка с лейкозом, оказавшаяся на улице. Спасли Юлия с семьёй: кормили, прятали от холода и купили обогреваемый домик. Он </a:t>
              </a:r>
              <a:r>
                <a:rPr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 рыже-белый кот, привёл её, защищал и никого к ней не подпускал.</a:t>
              </a:r>
              <a:endParaRPr b="0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594" name="Google Shape;594;p40"/>
          <p:cNvSpPr/>
          <p:nvPr/>
        </p:nvSpPr>
        <p:spPr>
          <a:xfrm>
            <a:off x="4572000" y="2952750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5" name="Google Shape;595;p40"/>
          <p:cNvGrpSpPr/>
          <p:nvPr/>
        </p:nvGrpSpPr>
        <p:grpSpPr>
          <a:xfrm>
            <a:off x="4572000" y="2952750"/>
            <a:ext cx="4095900" cy="1762200"/>
            <a:chOff x="0" y="0"/>
            <a:chExt cx="4095900" cy="1762200"/>
          </a:xfrm>
        </p:grpSpPr>
        <p:sp>
          <p:nvSpPr>
            <p:cNvPr id="596" name="Google Shape;596;p40"/>
            <p:cNvSpPr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40"/>
            <p:cNvSpPr txBox="1"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Вместе в безопасности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«Их было двое, и я (волонтер) ср</a:t>
              </a:r>
              <a:r>
                <a:rPr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азу</a:t>
              </a: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 понял: надо брать обоих, хотя просили только кошку. По-другому — предательство.»</a:t>
              </a:r>
              <a:endParaRPr b="0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1B5E20"/>
                  </a:solidFill>
                  <a:highlight>
                    <a:srgbClr val="E8F5E9"/>
                  </a:highlight>
                  <a:latin typeface="Nunito ExtraBold"/>
                  <a:ea typeface="Nunito ExtraBold"/>
                  <a:cs typeface="Nunito ExtraBold"/>
                  <a:sym typeface="Nunito ExtraBold"/>
                </a:rPr>
                <a:t>В </a:t>
              </a:r>
              <a:r>
                <a:rPr lang="ru" sz="1050">
                  <a:solidFill>
                    <a:srgbClr val="1B5E20"/>
                  </a:solidFill>
                  <a:highlight>
                    <a:srgbClr val="E8F5E9"/>
                  </a:highlight>
                  <a:latin typeface="Nunito ExtraBold"/>
                  <a:ea typeface="Nunito ExtraBold"/>
                  <a:cs typeface="Nunito ExtraBold"/>
                  <a:sym typeface="Nunito ExtraBold"/>
                </a:rPr>
                <a:t>конце лета </a:t>
              </a:r>
              <a:r>
                <a:rPr b="0" lang="ru" sz="1050">
                  <a:solidFill>
                    <a:srgbClr val="1B5E20"/>
                  </a:solidFill>
                  <a:highlight>
                    <a:srgbClr val="E8F5E9"/>
                  </a:highlight>
                  <a:latin typeface="Nunito ExtraBold"/>
                  <a:ea typeface="Nunito ExtraBold"/>
                  <a:cs typeface="Nunito ExtraBold"/>
                  <a:sym typeface="Nunito ExtraBold"/>
                </a:rPr>
                <a:t>их привезли к нам — теперь они в тепле и безопасности!</a:t>
              </a:r>
              <a:endParaRPr b="0" sz="105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41"/>
          <p:cNvSpPr txBox="1"/>
          <p:nvPr/>
        </p:nvSpPr>
        <p:spPr>
          <a:xfrm>
            <a:off x="476250" y="120350"/>
            <a:ext cx="8191500" cy="523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3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Жозефина и Тимоша. Как звёзды на небе</a:t>
            </a:r>
            <a:endParaRPr b="0" sz="23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606" name="Google Shape;606;p41"/>
          <p:cNvPicPr preferRelativeResize="0"/>
          <p:nvPr/>
        </p:nvPicPr>
        <p:blipFill rotWithShape="1">
          <a:blip r:embed="rId6">
            <a:alphaModFix/>
          </a:blip>
          <a:srcRect b="15848" l="0" r="0" t="34"/>
          <a:stretch/>
        </p:blipFill>
        <p:spPr>
          <a:xfrm>
            <a:off x="656350" y="809625"/>
            <a:ext cx="3524400" cy="3952800"/>
          </a:xfrm>
          <a:prstGeom prst="roundRect">
            <a:avLst>
              <a:gd fmla="val 4324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607" name="Google Shape;607;p41"/>
          <p:cNvGrpSpPr/>
          <p:nvPr/>
        </p:nvGrpSpPr>
        <p:grpSpPr>
          <a:xfrm>
            <a:off x="4429125" y="809625"/>
            <a:ext cx="4238700" cy="1190700"/>
            <a:chOff x="0" y="0"/>
            <a:chExt cx="4238700" cy="1190700"/>
          </a:xfrm>
        </p:grpSpPr>
        <p:sp>
          <p:nvSpPr>
            <p:cNvPr id="608" name="Google Shape;608;p41"/>
            <p:cNvSpPr/>
            <p:nvPr/>
          </p:nvSpPr>
          <p:spPr>
            <a:xfrm>
              <a:off x="0" y="0"/>
              <a:ext cx="4238700" cy="1190700"/>
            </a:xfrm>
            <a:prstGeom prst="roundRect">
              <a:avLst>
                <a:gd fmla="val 128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41"/>
            <p:cNvSpPr txBox="1"/>
            <p:nvPr/>
          </p:nvSpPr>
          <p:spPr>
            <a:xfrm>
              <a:off x="0" y="0"/>
              <a:ext cx="42387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Новый дом с Расмусом</a:t>
              </a:r>
              <a:endParaRPr b="1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Мы поселили их в комнату к нашему слепому котёнку Расмусу, тоже лейкознику. Надеемся, подружатся. Постараемся, чтобы времени у них было побольше.</a:t>
              </a:r>
              <a:endParaRPr b="0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610" name="Google Shape;610;p41"/>
          <p:cNvGrpSpPr/>
          <p:nvPr/>
        </p:nvGrpSpPr>
        <p:grpSpPr>
          <a:xfrm>
            <a:off x="4429125" y="2114550"/>
            <a:ext cx="4238700" cy="1095300"/>
            <a:chOff x="0" y="0"/>
            <a:chExt cx="4238700" cy="1095300"/>
          </a:xfrm>
        </p:grpSpPr>
        <p:sp>
          <p:nvSpPr>
            <p:cNvPr id="611" name="Google Shape;611;p41"/>
            <p:cNvSpPr/>
            <p:nvPr/>
          </p:nvSpPr>
          <p:spPr>
            <a:xfrm>
              <a:off x="0" y="0"/>
              <a:ext cx="4238700" cy="1095300"/>
            </a:xfrm>
            <a:prstGeom prst="roundRect">
              <a:avLst>
                <a:gd fmla="val 13913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41"/>
            <p:cNvSpPr txBox="1"/>
            <p:nvPr/>
          </p:nvSpPr>
          <p:spPr>
            <a:xfrm>
              <a:off x="0" y="0"/>
              <a:ext cx="42387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Мир чувств</a:t>
              </a:r>
              <a:endParaRPr b="1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Каждый раз поражаешься: рядом с нами целый мир чувств, о которых мы только догадываемся. И на душе тепло и грустно одновременно.</a:t>
              </a:r>
              <a:endParaRPr b="0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613" name="Google Shape;613;p41"/>
          <p:cNvGrpSpPr/>
          <p:nvPr/>
        </p:nvGrpSpPr>
        <p:grpSpPr>
          <a:xfrm>
            <a:off x="4429125" y="3324225"/>
            <a:ext cx="4238700" cy="1438200"/>
            <a:chOff x="0" y="0"/>
            <a:chExt cx="4238700" cy="1438200"/>
          </a:xfrm>
        </p:grpSpPr>
        <p:sp>
          <p:nvSpPr>
            <p:cNvPr id="614" name="Google Shape;614;p41"/>
            <p:cNvSpPr/>
            <p:nvPr/>
          </p:nvSpPr>
          <p:spPr>
            <a:xfrm>
              <a:off x="0" y="0"/>
              <a:ext cx="4238700" cy="1438200"/>
            </a:xfrm>
            <a:prstGeom prst="roundRect">
              <a:avLst>
                <a:gd fmla="val 1059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41"/>
            <p:cNvSpPr txBox="1"/>
            <p:nvPr/>
          </p:nvSpPr>
          <p:spPr>
            <a:xfrm>
              <a:off x="0" y="0"/>
              <a:ext cx="4238700" cy="14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Как у Гессе</a:t>
              </a:r>
              <a:endParaRPr b="1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i="1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«Животные более настоящие, чем люди. Ничего показного. Какие они есть, такие и есть, как камни и цветы или как звёзды на небе…»</a:t>
              </a:r>
              <a:endParaRPr b="0" i="1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2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1" name="Google Shape;62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42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2"/>
          <p:cNvSpPr txBox="1"/>
          <p:nvPr/>
        </p:nvSpPr>
        <p:spPr>
          <a:xfrm>
            <a:off x="2177600" y="2032700"/>
            <a:ext cx="51042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PRO-ПОЖЕРТВОВАНИЯ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" name="Google Shape;628;p4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629" name="Google Shape;629;p4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31" name="Google Shape;63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3"/>
          <p:cNvSpPr txBox="1"/>
          <p:nvPr/>
        </p:nvSpPr>
        <p:spPr>
          <a:xfrm>
            <a:off x="476250" y="19050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035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Отчеты по акциям “Миска добра” и “День доброй аптечки”</a:t>
            </a:r>
            <a:endParaRPr b="0" sz="2035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633" name="Google Shape;633;p43"/>
          <p:cNvSpPr/>
          <p:nvPr/>
        </p:nvSpPr>
        <p:spPr>
          <a:xfrm>
            <a:off x="476250" y="762000"/>
            <a:ext cx="2571900" cy="4095900"/>
          </a:xfrm>
          <a:prstGeom prst="roundRect">
            <a:avLst>
              <a:gd fmla="val 5925" name="adj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43"/>
          <p:cNvSpPr/>
          <p:nvPr/>
        </p:nvSpPr>
        <p:spPr>
          <a:xfrm>
            <a:off x="3286125" y="762000"/>
            <a:ext cx="2571900" cy="4095900"/>
          </a:xfrm>
          <a:prstGeom prst="roundRect">
            <a:avLst>
              <a:gd fmla="val 5925" name="adj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43"/>
          <p:cNvSpPr/>
          <p:nvPr/>
        </p:nvSpPr>
        <p:spPr>
          <a:xfrm>
            <a:off x="6096000" y="762000"/>
            <a:ext cx="2571900" cy="4095900"/>
          </a:xfrm>
          <a:prstGeom prst="roundRect">
            <a:avLst>
              <a:gd fmla="val 5925" name="adj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43"/>
          <p:cNvSpPr txBox="1"/>
          <p:nvPr/>
        </p:nvSpPr>
        <p:spPr>
          <a:xfrm>
            <a:off x="476250" y="876300"/>
            <a:ext cx="2571900" cy="3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Сбор Июль</a:t>
            </a:r>
            <a:endParaRPr b="1" sz="15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7" name="Google Shape;637;p43"/>
          <p:cNvSpPr txBox="1"/>
          <p:nvPr/>
        </p:nvSpPr>
        <p:spPr>
          <a:xfrm>
            <a:off x="3286125" y="876300"/>
            <a:ext cx="2571900" cy="3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Сбор Август</a:t>
            </a:r>
            <a:endParaRPr b="1" sz="15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8" name="Google Shape;638;p43"/>
          <p:cNvSpPr txBox="1"/>
          <p:nvPr/>
        </p:nvSpPr>
        <p:spPr>
          <a:xfrm>
            <a:off x="6096000" y="876300"/>
            <a:ext cx="2571900" cy="3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Сбор Сентябрь</a:t>
            </a:r>
            <a:endParaRPr b="1" sz="15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39" name="Google Shape;639;p43"/>
          <p:cNvPicPr preferRelativeResize="0"/>
          <p:nvPr/>
        </p:nvPicPr>
        <p:blipFill rotWithShape="1">
          <a:blip r:embed="rId4">
            <a:alphaModFix/>
          </a:blip>
          <a:srcRect b="0" l="1978" r="1988" t="0"/>
          <a:stretch/>
        </p:blipFill>
        <p:spPr>
          <a:xfrm>
            <a:off x="571500" y="1285875"/>
            <a:ext cx="2381400" cy="34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43"/>
          <p:cNvPicPr preferRelativeResize="0"/>
          <p:nvPr/>
        </p:nvPicPr>
        <p:blipFill rotWithShape="1">
          <a:blip r:embed="rId5">
            <a:alphaModFix/>
          </a:blip>
          <a:srcRect b="0" l="13482" r="13482" t="0"/>
          <a:stretch/>
        </p:blipFill>
        <p:spPr>
          <a:xfrm>
            <a:off x="3381375" y="1285875"/>
            <a:ext cx="2381400" cy="34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3"/>
          <p:cNvPicPr preferRelativeResize="0"/>
          <p:nvPr/>
        </p:nvPicPr>
        <p:blipFill rotWithShape="1">
          <a:blip r:embed="rId6">
            <a:alphaModFix/>
          </a:blip>
          <a:srcRect b="7089" l="0" r="0" t="7089"/>
          <a:stretch/>
        </p:blipFill>
        <p:spPr>
          <a:xfrm>
            <a:off x="6191250" y="1285875"/>
            <a:ext cx="2381400" cy="347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4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8" name="Google Shape;64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4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4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PRO-ЦЕЛИ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Google Shape;65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9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5"/>
          <p:cNvSpPr txBox="1"/>
          <p:nvPr/>
        </p:nvSpPr>
        <p:spPr>
          <a:xfrm>
            <a:off x="476250" y="2857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цели на октябрь-ноябрь-декабрь</a:t>
            </a:r>
            <a:endParaRPr b="0" sz="24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660" name="Google Shape;660;p45"/>
          <p:cNvPicPr preferRelativeResize="0"/>
          <p:nvPr/>
        </p:nvPicPr>
        <p:blipFill rotWithShape="1">
          <a:blip r:embed="rId6">
            <a:alphaModFix/>
          </a:blip>
          <a:srcRect b="7206" l="0" r="0" t="7206"/>
          <a:stretch/>
        </p:blipFill>
        <p:spPr>
          <a:xfrm>
            <a:off x="5429250" y="971550"/>
            <a:ext cx="3238500" cy="369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661" name="Google Shape;661;p45"/>
          <p:cNvGrpSpPr/>
          <p:nvPr/>
        </p:nvGrpSpPr>
        <p:grpSpPr>
          <a:xfrm>
            <a:off x="476250" y="971550"/>
            <a:ext cx="4667400" cy="647700"/>
            <a:chOff x="0" y="0"/>
            <a:chExt cx="4667400" cy="647700"/>
          </a:xfrm>
        </p:grpSpPr>
        <p:sp>
          <p:nvSpPr>
            <p:cNvPr id="662" name="Google Shape;662;p45"/>
            <p:cNvSpPr/>
            <p:nvPr/>
          </p:nvSpPr>
          <p:spPr>
            <a:xfrm>
              <a:off x="0" y="0"/>
              <a:ext cx="4667400" cy="647700"/>
            </a:xfrm>
            <a:prstGeom prst="roundRect">
              <a:avLst>
                <a:gd fmla="val 17647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5"/>
            <p:cNvSpPr/>
            <p:nvPr/>
          </p:nvSpPr>
          <p:spPr>
            <a:xfrm>
              <a:off x="133350" y="15240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8C5A2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5"/>
            <p:cNvSpPr txBox="1"/>
            <p:nvPr/>
          </p:nvSpPr>
          <p:spPr>
            <a:xfrm>
              <a:off x="133350" y="1524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01</a:t>
              </a:r>
              <a:endParaRPr b="0" sz="13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665" name="Google Shape;665;p45"/>
            <p:cNvSpPr txBox="1"/>
            <p:nvPr/>
          </p:nvSpPr>
          <p:spPr>
            <a:xfrm>
              <a:off x="590550" y="0"/>
              <a:ext cx="39432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Обеспечить лечение и пристройство животных — настолько, насколько это возможно.</a:t>
              </a:r>
              <a:endParaRPr b="0" sz="1100">
                <a:solidFill>
                  <a:srgbClr val="37271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666" name="Google Shape;666;p45"/>
          <p:cNvGrpSpPr/>
          <p:nvPr/>
        </p:nvGrpSpPr>
        <p:grpSpPr>
          <a:xfrm>
            <a:off x="476250" y="1733550"/>
            <a:ext cx="4667400" cy="647700"/>
            <a:chOff x="0" y="0"/>
            <a:chExt cx="4667400" cy="647700"/>
          </a:xfrm>
        </p:grpSpPr>
        <p:sp>
          <p:nvSpPr>
            <p:cNvPr id="667" name="Google Shape;667;p45"/>
            <p:cNvSpPr/>
            <p:nvPr/>
          </p:nvSpPr>
          <p:spPr>
            <a:xfrm>
              <a:off x="0" y="0"/>
              <a:ext cx="4667400" cy="647700"/>
            </a:xfrm>
            <a:prstGeom prst="roundRect">
              <a:avLst>
                <a:gd fmla="val 17647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5"/>
            <p:cNvSpPr/>
            <p:nvPr/>
          </p:nvSpPr>
          <p:spPr>
            <a:xfrm>
              <a:off x="133350" y="15240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8C5A2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5"/>
            <p:cNvSpPr txBox="1"/>
            <p:nvPr/>
          </p:nvSpPr>
          <p:spPr>
            <a:xfrm>
              <a:off x="133350" y="1524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02</a:t>
              </a:r>
              <a:endParaRPr b="0" sz="13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670" name="Google Shape;670;p45"/>
            <p:cNvSpPr txBox="1"/>
            <p:nvPr/>
          </p:nvSpPr>
          <p:spPr>
            <a:xfrm>
              <a:off x="590550" y="0"/>
              <a:ext cx="39432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Закрыть текущие сборы на лечение и содержание подопечных. Это для нас очень и очень важная задача.</a:t>
              </a:r>
              <a:endParaRPr b="0" sz="1050">
                <a:solidFill>
                  <a:srgbClr val="37271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671" name="Google Shape;671;p45"/>
          <p:cNvGrpSpPr/>
          <p:nvPr/>
        </p:nvGrpSpPr>
        <p:grpSpPr>
          <a:xfrm>
            <a:off x="476250" y="2495550"/>
            <a:ext cx="4667400" cy="647700"/>
            <a:chOff x="0" y="0"/>
            <a:chExt cx="4667400" cy="647700"/>
          </a:xfrm>
        </p:grpSpPr>
        <p:sp>
          <p:nvSpPr>
            <p:cNvPr id="672" name="Google Shape;672;p45"/>
            <p:cNvSpPr/>
            <p:nvPr/>
          </p:nvSpPr>
          <p:spPr>
            <a:xfrm>
              <a:off x="0" y="0"/>
              <a:ext cx="4667400" cy="647700"/>
            </a:xfrm>
            <a:prstGeom prst="roundRect">
              <a:avLst>
                <a:gd fmla="val 17647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5"/>
            <p:cNvSpPr/>
            <p:nvPr/>
          </p:nvSpPr>
          <p:spPr>
            <a:xfrm>
              <a:off x="133350" y="15240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8C5A2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5"/>
            <p:cNvSpPr txBox="1"/>
            <p:nvPr/>
          </p:nvSpPr>
          <p:spPr>
            <a:xfrm>
              <a:off x="133350" y="1524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03</a:t>
              </a:r>
              <a:endParaRPr b="0" sz="13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675" name="Google Shape;675;p45"/>
            <p:cNvSpPr txBox="1"/>
            <p:nvPr/>
          </p:nvSpPr>
          <p:spPr>
            <a:xfrm>
              <a:off x="590550" y="0"/>
              <a:ext cx="39432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Наладить регулярные поступления — на лечение и питание животных.</a:t>
              </a:r>
              <a:endParaRPr b="0" sz="1100">
                <a:solidFill>
                  <a:srgbClr val="37271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676" name="Google Shape;676;p45"/>
          <p:cNvGrpSpPr/>
          <p:nvPr/>
        </p:nvGrpSpPr>
        <p:grpSpPr>
          <a:xfrm>
            <a:off x="476250" y="3257550"/>
            <a:ext cx="4667400" cy="647700"/>
            <a:chOff x="0" y="0"/>
            <a:chExt cx="4667400" cy="647700"/>
          </a:xfrm>
        </p:grpSpPr>
        <p:sp>
          <p:nvSpPr>
            <p:cNvPr id="677" name="Google Shape;677;p45"/>
            <p:cNvSpPr/>
            <p:nvPr/>
          </p:nvSpPr>
          <p:spPr>
            <a:xfrm>
              <a:off x="0" y="0"/>
              <a:ext cx="4667400" cy="647700"/>
            </a:xfrm>
            <a:prstGeom prst="roundRect">
              <a:avLst>
                <a:gd fmla="val 17647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5"/>
            <p:cNvSpPr/>
            <p:nvPr/>
          </p:nvSpPr>
          <p:spPr>
            <a:xfrm>
              <a:off x="133350" y="15240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8C5A2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45"/>
            <p:cNvSpPr txBox="1"/>
            <p:nvPr/>
          </p:nvSpPr>
          <p:spPr>
            <a:xfrm>
              <a:off x="133350" y="1524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04</a:t>
              </a:r>
              <a:endParaRPr b="0" sz="13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680" name="Google Shape;680;p45"/>
            <p:cNvSpPr txBox="1"/>
            <p:nvPr/>
          </p:nvSpPr>
          <p:spPr>
            <a:xfrm>
              <a:off x="590550" y="0"/>
              <a:ext cx="39432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Развивать новые площадки в соцсетях, совершенствуя контент.</a:t>
              </a:r>
              <a:endParaRPr b="0" sz="1100">
                <a:solidFill>
                  <a:srgbClr val="37271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681" name="Google Shape;681;p45"/>
          <p:cNvGrpSpPr/>
          <p:nvPr/>
        </p:nvGrpSpPr>
        <p:grpSpPr>
          <a:xfrm>
            <a:off x="476250" y="4019550"/>
            <a:ext cx="4667400" cy="647700"/>
            <a:chOff x="0" y="0"/>
            <a:chExt cx="4667400" cy="647700"/>
          </a:xfrm>
        </p:grpSpPr>
        <p:sp>
          <p:nvSpPr>
            <p:cNvPr id="682" name="Google Shape;682;p45"/>
            <p:cNvSpPr/>
            <p:nvPr/>
          </p:nvSpPr>
          <p:spPr>
            <a:xfrm>
              <a:off x="0" y="0"/>
              <a:ext cx="4667400" cy="647700"/>
            </a:xfrm>
            <a:prstGeom prst="roundRect">
              <a:avLst>
                <a:gd fmla="val 17647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45"/>
            <p:cNvSpPr/>
            <p:nvPr/>
          </p:nvSpPr>
          <p:spPr>
            <a:xfrm>
              <a:off x="133350" y="15240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8C5A2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45"/>
            <p:cNvSpPr txBox="1"/>
            <p:nvPr/>
          </p:nvSpPr>
          <p:spPr>
            <a:xfrm>
              <a:off x="133350" y="15240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05</a:t>
              </a:r>
              <a:endParaRPr b="0" sz="13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685" name="Google Shape;685;p45"/>
            <p:cNvSpPr txBox="1"/>
            <p:nvPr/>
          </p:nvSpPr>
          <p:spPr>
            <a:xfrm>
              <a:off x="590550" y="0"/>
              <a:ext cx="39432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1143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Найти партнёров среди зоомагазинов и клиник для регулярной поддержки.</a:t>
              </a:r>
              <a:endParaRPr b="0" sz="1100">
                <a:solidFill>
                  <a:srgbClr val="372717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6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1" name="Google Shape;69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46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46"/>
          <p:cNvSpPr txBox="1"/>
          <p:nvPr/>
        </p:nvSpPr>
        <p:spPr>
          <a:xfrm>
            <a:off x="3447725" y="2032700"/>
            <a:ext cx="30885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PRO-ДОМ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47" title="Снимок экрана 2026-09-29 в 12.24.30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3725" y="1061425"/>
            <a:ext cx="3888600" cy="33271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702" name="Google Shape;702;p47"/>
          <p:cNvGrpSpPr/>
          <p:nvPr/>
        </p:nvGrpSpPr>
        <p:grpSpPr>
          <a:xfrm>
            <a:off x="4714875" y="1066413"/>
            <a:ext cx="3952800" cy="1571700"/>
            <a:chOff x="0" y="0"/>
            <a:chExt cx="3952800" cy="1571700"/>
          </a:xfrm>
        </p:grpSpPr>
        <p:sp>
          <p:nvSpPr>
            <p:cNvPr id="703" name="Google Shape;703;p47"/>
            <p:cNvSpPr/>
            <p:nvPr/>
          </p:nvSpPr>
          <p:spPr>
            <a:xfrm>
              <a:off x="0" y="0"/>
              <a:ext cx="3952800" cy="1571700"/>
            </a:xfrm>
            <a:prstGeom prst="roundRect">
              <a:avLst>
                <a:gd fmla="val 9696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47"/>
            <p:cNvSpPr txBox="1"/>
            <p:nvPr/>
          </p:nvSpPr>
          <p:spPr>
            <a:xfrm>
              <a:off x="0" y="0"/>
              <a:ext cx="3952800" cy="15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600" lIns="228600" spcFirstLastPara="1" rIns="228600" wrap="square" tIns="2286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Начало пути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Год назад он попал к нам в приют совсем маленьким </a:t>
              </a:r>
              <a:r>
                <a:rPr lang="ru" sz="12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котенком</a:t>
              </a:r>
              <a:r>
                <a:rPr b="0" lang="ru" sz="12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 с тяжёлыми травмами.</a:t>
              </a:r>
              <a:endParaRPr b="0" sz="12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705" name="Google Shape;705;p47"/>
          <p:cNvGrpSpPr/>
          <p:nvPr/>
        </p:nvGrpSpPr>
        <p:grpSpPr>
          <a:xfrm>
            <a:off x="4714875" y="2816900"/>
            <a:ext cx="3952800" cy="1571700"/>
            <a:chOff x="0" y="0"/>
            <a:chExt cx="3952800" cy="1571700"/>
          </a:xfrm>
        </p:grpSpPr>
        <p:sp>
          <p:nvSpPr>
            <p:cNvPr id="706" name="Google Shape;706;p47"/>
            <p:cNvSpPr/>
            <p:nvPr/>
          </p:nvSpPr>
          <p:spPr>
            <a:xfrm>
              <a:off x="0" y="0"/>
              <a:ext cx="3952800" cy="1571700"/>
            </a:xfrm>
            <a:prstGeom prst="roundRect">
              <a:avLst>
                <a:gd fmla="val 9696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47"/>
            <p:cNvSpPr txBox="1"/>
            <p:nvPr/>
          </p:nvSpPr>
          <p:spPr>
            <a:xfrm>
              <a:off x="0" y="0"/>
              <a:ext cx="3952800" cy="15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600" lIns="228600" spcFirstLastPara="1" rIns="228600" wrap="square" tIns="2286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Превращение в чудо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Долгое лечение, долгий путь восстановления </a:t>
              </a:r>
              <a:r>
                <a:rPr lang="ru" sz="12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2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 и вот в какое рыжее чудо превратился наш малыш!</a:t>
              </a:r>
              <a:endParaRPr b="0" sz="12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708" name="Google Shape;708;p47"/>
          <p:cNvSpPr txBox="1"/>
          <p:nvPr/>
        </p:nvSpPr>
        <p:spPr>
          <a:xfrm>
            <a:off x="476250" y="227900"/>
            <a:ext cx="8191500" cy="571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Сегодня хотим рассказать вам про нашего Фиму!</a:t>
            </a:r>
            <a:endParaRPr b="0" sz="24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Google Shape;71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48"/>
          <p:cNvSpPr txBox="1"/>
          <p:nvPr/>
        </p:nvSpPr>
        <p:spPr>
          <a:xfrm>
            <a:off x="476250" y="238125"/>
            <a:ext cx="8191500" cy="571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Фима обрёл новый дом!</a:t>
            </a:r>
            <a:endParaRPr b="0" sz="25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717" name="Google Shape;717;p48"/>
          <p:cNvPicPr preferRelativeResize="0"/>
          <p:nvPr/>
        </p:nvPicPr>
        <p:blipFill rotWithShape="1">
          <a:blip r:embed="rId6">
            <a:alphaModFix/>
          </a:blip>
          <a:srcRect b="50" l="13549" r="5897" t="50"/>
          <a:stretch/>
        </p:blipFill>
        <p:spPr>
          <a:xfrm>
            <a:off x="405025" y="1000125"/>
            <a:ext cx="3810900" cy="3714900"/>
          </a:xfrm>
          <a:prstGeom prst="roundRect">
            <a:avLst>
              <a:gd fmla="val 4102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18" name="Google Shape;718;p48"/>
          <p:cNvSpPr/>
          <p:nvPr/>
        </p:nvSpPr>
        <p:spPr>
          <a:xfrm>
            <a:off x="4572000" y="1000125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2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48"/>
          <p:cNvSpPr txBox="1"/>
          <p:nvPr/>
        </p:nvSpPr>
        <p:spPr>
          <a:xfrm>
            <a:off x="4572000" y="1000125"/>
            <a:ext cx="40959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2400" lIns="190500" spcFirstLastPara="1" rIns="190500" wrap="square" tIns="152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Сложный путь</a:t>
            </a:r>
            <a:endParaRPr b="1" sz="13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За этот год Фимуля успел не раз потрепать нам нервы. Мы пережили калицивироз, несколько приступов ИЦК... Фима болел, выздоравливал, и мы проходили весь этот путь вместе с ним. Всё это время за ним наблюдала Мария, которая буквально влюбилась в этого харизматичного кота. И в какой-то момент она поняла, что готова забрать Фиму домой!</a:t>
            </a:r>
            <a:endParaRPr b="0" sz="105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0" name="Google Shape;720;p48"/>
          <p:cNvSpPr/>
          <p:nvPr/>
        </p:nvSpPr>
        <p:spPr>
          <a:xfrm>
            <a:off x="4572000" y="2952750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2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48"/>
          <p:cNvSpPr txBox="1"/>
          <p:nvPr/>
        </p:nvSpPr>
        <p:spPr>
          <a:xfrm>
            <a:off x="4572000" y="2952750"/>
            <a:ext cx="40959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2400" lIns="190500" spcFirstLastPara="1" rIns="190500" wrap="square" tIns="152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Новая жизнь</a:t>
            </a:r>
            <a:endParaRPr b="1" sz="13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Это решение было непростым и для нас, и для Маши: Фима </a:t>
            </a:r>
            <a:r>
              <a:rPr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- </a:t>
            </a:r>
            <a: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 кот с серьëзными проблемами со здоровьем. </a:t>
            </a:r>
            <a:b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Но мы пообещали, что не бросим их и всегда будем рядом, если понадобится помощь.</a:t>
            </a:r>
            <a:endParaRPr b="0" sz="105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И вот Фима дома! Мария в нём души не чает, а мы всегда остаёмся на связи. Да и как иначе? Это же Фима!</a:t>
            </a:r>
            <a:endParaRPr b="0" sz="105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49"/>
          <p:cNvSpPr txBox="1"/>
          <p:nvPr/>
        </p:nvSpPr>
        <p:spPr>
          <a:xfrm>
            <a:off x="3234350" y="516600"/>
            <a:ext cx="25719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29" name="Google Shape;72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49"/>
          <p:cNvSpPr txBox="1"/>
          <p:nvPr/>
        </p:nvSpPr>
        <p:spPr>
          <a:xfrm>
            <a:off x="5312625" y="2193425"/>
            <a:ext cx="5697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731" name="Google Shape;731;p49"/>
          <p:cNvGrpSpPr/>
          <p:nvPr/>
        </p:nvGrpSpPr>
        <p:grpSpPr>
          <a:xfrm>
            <a:off x="476250" y="285750"/>
            <a:ext cx="8191500" cy="571500"/>
            <a:chOff x="0" y="0"/>
            <a:chExt cx="8191500" cy="571500"/>
          </a:xfrm>
        </p:grpSpPr>
        <p:sp>
          <p:nvSpPr>
            <p:cNvPr id="732" name="Google Shape;732;p49"/>
            <p:cNvSpPr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49"/>
            <p:cNvSpPr txBox="1"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25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Злата обрела дом!</a:t>
              </a:r>
              <a:endParaRPr b="0" i="0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734" name="Google Shape;734;p49"/>
          <p:cNvPicPr preferRelativeResize="0"/>
          <p:nvPr/>
        </p:nvPicPr>
        <p:blipFill rotWithShape="1">
          <a:blip r:embed="rId6">
            <a:alphaModFix/>
          </a:blip>
          <a:srcRect b="0" l="2368" r="24554" t="0"/>
          <a:stretch/>
        </p:blipFill>
        <p:spPr>
          <a:xfrm>
            <a:off x="609600" y="1000125"/>
            <a:ext cx="3619500" cy="3714900"/>
          </a:xfrm>
          <a:prstGeom prst="roundRect">
            <a:avLst>
              <a:gd fmla="val 421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35" name="Google Shape;735;p49"/>
          <p:cNvSpPr/>
          <p:nvPr/>
        </p:nvSpPr>
        <p:spPr>
          <a:xfrm>
            <a:off x="4572000" y="1000125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49"/>
          <p:cNvSpPr txBox="1"/>
          <p:nvPr/>
        </p:nvSpPr>
        <p:spPr>
          <a:xfrm>
            <a:off x="4572000" y="1000125"/>
            <a:ext cx="40959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История Златы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У</a:t>
            </a: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 нас есть хорошие новости! Нашла дом </a:t>
            </a:r>
            <a:r>
              <a:rPr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трехцветная</a:t>
            </a: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 Злата, одна из четырёх котят, которых мы забрали из подвала ещё в марте.</a:t>
            </a: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7" name="Google Shape;737;p49"/>
          <p:cNvSpPr/>
          <p:nvPr/>
        </p:nvSpPr>
        <p:spPr>
          <a:xfrm>
            <a:off x="4572000" y="2952750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49"/>
          <p:cNvSpPr txBox="1"/>
          <p:nvPr/>
        </p:nvSpPr>
        <p:spPr>
          <a:xfrm>
            <a:off x="4572000" y="2952750"/>
            <a:ext cx="40959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Привет из нового дома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Валерия пишет: «У нас всё хорошо! Играем, бегаем, освоились! Хозяйка в доме.»</a:t>
            </a:r>
            <a:b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</a:b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rPr>
              <a:t>Из грязного подвала </a:t>
            </a:r>
            <a:r>
              <a:rPr lang="ru" sz="11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rPr>
              <a:t>-</a:t>
            </a:r>
            <a:r>
              <a:rPr b="0" lang="ru" sz="11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rPr>
              <a:t> в хозяйку в доме!</a:t>
            </a:r>
            <a:endParaRPr b="0" sz="1100">
              <a:solidFill>
                <a:srgbClr val="1B5E20"/>
              </a:solidFill>
              <a:highlight>
                <a:srgbClr val="E8F5E9"/>
              </a:highlight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0"/>
          <p:cNvSpPr txBox="1"/>
          <p:nvPr/>
        </p:nvSpPr>
        <p:spPr>
          <a:xfrm>
            <a:off x="476250" y="190500"/>
            <a:ext cx="8191500" cy="571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Жюльен обрёл дом!</a:t>
            </a:r>
            <a:endParaRPr b="0" sz="25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747" name="Google Shape;747;p50"/>
          <p:cNvPicPr preferRelativeResize="0"/>
          <p:nvPr/>
        </p:nvPicPr>
        <p:blipFill rotWithShape="1">
          <a:blip r:embed="rId6">
            <a:alphaModFix/>
          </a:blip>
          <a:srcRect b="11493" l="0" r="0" t="11531"/>
          <a:stretch/>
        </p:blipFill>
        <p:spPr>
          <a:xfrm>
            <a:off x="609600" y="1000125"/>
            <a:ext cx="3619500" cy="3714900"/>
          </a:xfrm>
          <a:prstGeom prst="roundRect">
            <a:avLst>
              <a:gd fmla="val 421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48" name="Google Shape;748;p50"/>
          <p:cNvSpPr/>
          <p:nvPr/>
        </p:nvSpPr>
        <p:spPr>
          <a:xfrm>
            <a:off x="4572000" y="1000125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50"/>
          <p:cNvSpPr txBox="1"/>
          <p:nvPr/>
        </p:nvSpPr>
        <p:spPr>
          <a:xfrm>
            <a:off x="4572000" y="1000125"/>
            <a:ext cx="40959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Жюльен — теперь Бабайка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Спешим порадовать всех новостями про котёнка Жюльена! Мы уже писали, что он нашёл дом. Теперь малыша зовут Дантес или, по-домашнему, Бабайка.</a:t>
            </a: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0" name="Google Shape;750;p50"/>
          <p:cNvSpPr/>
          <p:nvPr/>
        </p:nvSpPr>
        <p:spPr>
          <a:xfrm>
            <a:off x="4572000" y="2952750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0"/>
          <p:cNvSpPr txBox="1"/>
          <p:nvPr/>
        </p:nvSpPr>
        <p:spPr>
          <a:xfrm>
            <a:off x="4572000" y="2952750"/>
            <a:ext cx="40959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Привет из нового дома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Хозяева пишут, что Бабайка «очень любознательный, активный, любит кошмарить всех без исключения, старшие коты от него прячутся по углам. А с собаками он хорошо уживается.»</a:t>
            </a:r>
            <a:b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</a:br>
            <a:endParaRPr b="0" sz="105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rPr>
              <a:t>У Бабайки теперь большая семья, и мы очень рады за него!</a:t>
            </a:r>
            <a:endParaRPr b="0" sz="1100">
              <a:solidFill>
                <a:srgbClr val="1B5E20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9" name="Google Shape;759;p51"/>
          <p:cNvGrpSpPr/>
          <p:nvPr/>
        </p:nvGrpSpPr>
        <p:grpSpPr>
          <a:xfrm>
            <a:off x="476250" y="190500"/>
            <a:ext cx="8191500" cy="571500"/>
            <a:chOff x="0" y="0"/>
            <a:chExt cx="8191500" cy="571500"/>
          </a:xfrm>
        </p:grpSpPr>
        <p:sp>
          <p:nvSpPr>
            <p:cNvPr id="760" name="Google Shape;760;p51"/>
            <p:cNvSpPr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51"/>
            <p:cNvSpPr txBox="1"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24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Дома Пуся!</a:t>
              </a:r>
              <a:endParaRPr b="0" i="0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762" name="Google Shape;762;p51"/>
          <p:cNvPicPr preferRelativeResize="0"/>
          <p:nvPr/>
        </p:nvPicPr>
        <p:blipFill rotWithShape="1">
          <a:blip r:embed="rId6">
            <a:alphaModFix/>
          </a:blip>
          <a:srcRect b="2562" l="0" r="0" t="2552"/>
          <a:stretch/>
        </p:blipFill>
        <p:spPr>
          <a:xfrm>
            <a:off x="571500" y="1000125"/>
            <a:ext cx="3619500" cy="3714900"/>
          </a:xfrm>
          <a:prstGeom prst="roundRect">
            <a:avLst>
              <a:gd fmla="val 421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63" name="Google Shape;763;p51"/>
          <p:cNvSpPr/>
          <p:nvPr/>
        </p:nvSpPr>
        <p:spPr>
          <a:xfrm>
            <a:off x="4572000" y="1000125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4" name="Google Shape;764;p51"/>
          <p:cNvGrpSpPr/>
          <p:nvPr/>
        </p:nvGrpSpPr>
        <p:grpSpPr>
          <a:xfrm>
            <a:off x="4572000" y="1000125"/>
            <a:ext cx="4095900" cy="1762200"/>
            <a:chOff x="0" y="0"/>
            <a:chExt cx="4095900" cy="1762200"/>
          </a:xfrm>
        </p:grpSpPr>
        <p:sp>
          <p:nvSpPr>
            <p:cNvPr id="765" name="Google Shape;765;p51"/>
            <p:cNvSpPr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51"/>
            <p:cNvSpPr txBox="1"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История Пуси</a:t>
              </a:r>
              <a:endParaRPr b="1" i="0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Пуся довольно долго прожила в приюте </a:t>
              </a:r>
              <a:r>
                <a:rPr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i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 ситуацию усложнял вирус иммунодефицита (ВИК). За здоровыми котиками очереди не стоят, но появилась Анастасия. Выслушала все детали, подумала и вернулась за Пусей!</a:t>
              </a:r>
              <a:endParaRPr b="1" i="0" sz="105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767" name="Google Shape;767;p51"/>
          <p:cNvSpPr/>
          <p:nvPr/>
        </p:nvSpPr>
        <p:spPr>
          <a:xfrm>
            <a:off x="4572000" y="2952750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8" name="Google Shape;768;p51"/>
          <p:cNvGrpSpPr/>
          <p:nvPr/>
        </p:nvGrpSpPr>
        <p:grpSpPr>
          <a:xfrm>
            <a:off x="4572000" y="2952750"/>
            <a:ext cx="4095900" cy="1762200"/>
            <a:chOff x="0" y="0"/>
            <a:chExt cx="4095900" cy="1762200"/>
          </a:xfrm>
        </p:grpSpPr>
        <p:sp>
          <p:nvSpPr>
            <p:cNvPr id="769" name="Google Shape;769;p51"/>
            <p:cNvSpPr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51"/>
            <p:cNvSpPr txBox="1"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Привет из нового дома</a:t>
              </a:r>
              <a:endParaRPr b="1" i="0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500"/>
                </a:spcBef>
                <a:spcAft>
                  <a:spcPts val="0"/>
                </a:spcAft>
                <a:buNone/>
              </a:pPr>
              <a:r>
                <a:rPr b="0" i="0" lang="ru" sz="10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«У нас всё отлично! Адаптировалась полностью, ест всё, ни разу не сходила мимо лотка, ласковая и умная. Мы душа в душу с ней, друзья говорят, что мы похожи.»</a:t>
              </a:r>
              <a:endParaRPr b="1" i="0" sz="10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ru" sz="1050">
                  <a:solidFill>
                    <a:srgbClr val="1B5E20"/>
                  </a:solidFill>
                  <a:highlight>
                    <a:srgbClr val="E8F5E9"/>
                  </a:highlight>
                  <a:latin typeface="Nunito ExtraBold"/>
                  <a:ea typeface="Nunito ExtraBold"/>
                  <a:cs typeface="Nunito ExtraBold"/>
                  <a:sym typeface="Nunito ExtraBold"/>
                </a:rPr>
                <a:t>Спасибо вам за такое чудо, не помню, как жила без Пуси!</a:t>
              </a:r>
              <a:endParaRPr b="1" i="0" sz="105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52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6" name="Google Shape;77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52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52"/>
          <p:cNvSpPr txBox="1"/>
          <p:nvPr/>
        </p:nvSpPr>
        <p:spPr>
          <a:xfrm>
            <a:off x="3075275" y="1904075"/>
            <a:ext cx="40104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PRO-БУДНИ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Google Shape;78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53"/>
          <p:cNvSpPr txBox="1"/>
          <p:nvPr/>
        </p:nvSpPr>
        <p:spPr>
          <a:xfrm>
            <a:off x="3234350" y="516600"/>
            <a:ext cx="25719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86" name="Google Shape;786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53"/>
          <p:cNvSpPr txBox="1"/>
          <p:nvPr/>
        </p:nvSpPr>
        <p:spPr>
          <a:xfrm>
            <a:off x="476250" y="190500"/>
            <a:ext cx="8191500" cy="523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7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Лёня и Ася были у офтальмолога О.В. Ястребова в клинике Доктора Котова.</a:t>
            </a:r>
            <a:endParaRPr b="0" sz="17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788" name="Google Shape;788;p53"/>
          <p:cNvPicPr preferRelativeResize="0"/>
          <p:nvPr/>
        </p:nvPicPr>
        <p:blipFill rotWithShape="1">
          <a:blip r:embed="rId6">
            <a:alphaModFix/>
          </a:blip>
          <a:srcRect b="37287" l="0" r="0" t="22469"/>
          <a:stretch/>
        </p:blipFill>
        <p:spPr>
          <a:xfrm>
            <a:off x="476250" y="809625"/>
            <a:ext cx="3905400" cy="2095500"/>
          </a:xfrm>
          <a:prstGeom prst="roundRect">
            <a:avLst>
              <a:gd fmla="val 7272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89" name="Google Shape;789;p53"/>
          <p:cNvPicPr preferRelativeResize="0"/>
          <p:nvPr/>
        </p:nvPicPr>
        <p:blipFill rotWithShape="1">
          <a:blip r:embed="rId7">
            <a:alphaModFix/>
          </a:blip>
          <a:srcRect b="37963" l="0" r="0" t="21792"/>
          <a:stretch/>
        </p:blipFill>
        <p:spPr>
          <a:xfrm>
            <a:off x="4762500" y="809625"/>
            <a:ext cx="3905400" cy="2095500"/>
          </a:xfrm>
          <a:prstGeom prst="roundRect">
            <a:avLst>
              <a:gd fmla="val 7272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90" name="Google Shape;790;p53"/>
          <p:cNvSpPr txBox="1"/>
          <p:nvPr/>
        </p:nvSpPr>
        <p:spPr>
          <a:xfrm>
            <a:off x="476250" y="3000375"/>
            <a:ext cx="3905400" cy="1905000"/>
          </a:xfrm>
          <a:prstGeom prst="rect">
            <a:avLst/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Лёня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Лёне по достижении возраста 1 год показана операция по удалению лишней слизистой оболочки с глаза - это поможет ему восстановить нормальное зрение в глазу, так как сейчас из-за нароста ему ничего не видно.</a:t>
            </a: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791" name="Google Shape;791;p53"/>
          <p:cNvGrpSpPr/>
          <p:nvPr/>
        </p:nvGrpSpPr>
        <p:grpSpPr>
          <a:xfrm>
            <a:off x="4762500" y="3000375"/>
            <a:ext cx="3905400" cy="1905000"/>
            <a:chOff x="0" y="0"/>
            <a:chExt cx="3905400" cy="1905000"/>
          </a:xfrm>
        </p:grpSpPr>
        <p:sp>
          <p:nvSpPr>
            <p:cNvPr id="792" name="Google Shape;792;p53"/>
            <p:cNvSpPr/>
            <p:nvPr/>
          </p:nvSpPr>
          <p:spPr>
            <a:xfrm>
              <a:off x="0" y="0"/>
              <a:ext cx="3905400" cy="1905000"/>
            </a:xfrm>
            <a:prstGeom prst="roundRect">
              <a:avLst>
                <a:gd fmla="val 8000" name="adj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53"/>
            <p:cNvSpPr txBox="1"/>
            <p:nvPr/>
          </p:nvSpPr>
          <p:spPr>
            <a:xfrm>
              <a:off x="0" y="0"/>
              <a:ext cx="39054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Ася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У Аси вялотекущая герпесная инфекция, но она уже в стадии завершения, к сожалению, левый глаз чуть будет отличаться на свету.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В остальном Ася здорова, ей назначали увлажняющие капли и мазь Ацикловир - всё курсом на 2 месяца.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" name="Google Shape;79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54"/>
          <p:cNvSpPr txBox="1"/>
          <p:nvPr/>
        </p:nvSpPr>
        <p:spPr>
          <a:xfrm>
            <a:off x="476250" y="238125"/>
            <a:ext cx="8191500" cy="428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Мама Липучка и четыре </a:t>
            </a:r>
            <a:r>
              <a:rPr lang="ru" sz="24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котенка</a:t>
            </a:r>
            <a:endParaRPr b="0" sz="24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802" name="Google Shape;802;p54"/>
          <p:cNvPicPr preferRelativeResize="0"/>
          <p:nvPr/>
        </p:nvPicPr>
        <p:blipFill rotWithShape="1">
          <a:blip r:embed="rId6">
            <a:alphaModFix/>
          </a:blip>
          <a:srcRect b="787" l="0" r="0" t="778"/>
          <a:stretch/>
        </p:blipFill>
        <p:spPr>
          <a:xfrm>
            <a:off x="476250" y="838200"/>
            <a:ext cx="3048000" cy="4000500"/>
          </a:xfrm>
          <a:prstGeom prst="roundRect">
            <a:avLst>
              <a:gd fmla="val 500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803" name="Google Shape;803;p54"/>
          <p:cNvGrpSpPr/>
          <p:nvPr/>
        </p:nvGrpSpPr>
        <p:grpSpPr>
          <a:xfrm>
            <a:off x="3810000" y="838200"/>
            <a:ext cx="4857900" cy="1857300"/>
            <a:chOff x="0" y="0"/>
            <a:chExt cx="4857900" cy="1857300"/>
          </a:xfrm>
        </p:grpSpPr>
        <p:sp>
          <p:nvSpPr>
            <p:cNvPr id="804" name="Google Shape;804;p54"/>
            <p:cNvSpPr/>
            <p:nvPr/>
          </p:nvSpPr>
          <p:spPr>
            <a:xfrm>
              <a:off x="0" y="0"/>
              <a:ext cx="4857900" cy="1857300"/>
            </a:xfrm>
            <a:prstGeom prst="roundRect">
              <a:avLst>
                <a:gd fmla="val 8205" name="adj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54"/>
            <p:cNvSpPr txBox="1"/>
            <p:nvPr/>
          </p:nvSpPr>
          <p:spPr>
            <a:xfrm>
              <a:off x="0" y="0"/>
              <a:ext cx="4857900" cy="185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0" lIns="228600" spcFirstLastPara="1" rIns="228600" wrap="square" tIns="190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4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Ночь 21 августа</a:t>
              </a:r>
              <a:endParaRPr b="0" sz="14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В 3 часа ночи 21 августа наконец родила Липучка! Родила, к счастью, сама, без вмешательства, но всё равно было очень тревожно за неё.</a:t>
              </a:r>
              <a:endParaRPr b="0" sz="11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06" name="Google Shape;806;p54"/>
          <p:cNvGrpSpPr/>
          <p:nvPr/>
        </p:nvGrpSpPr>
        <p:grpSpPr>
          <a:xfrm>
            <a:off x="3810000" y="2981325"/>
            <a:ext cx="4857900" cy="1857300"/>
            <a:chOff x="0" y="0"/>
            <a:chExt cx="4857900" cy="1857300"/>
          </a:xfrm>
        </p:grpSpPr>
        <p:sp>
          <p:nvSpPr>
            <p:cNvPr id="807" name="Google Shape;807;p54"/>
            <p:cNvSpPr/>
            <p:nvPr/>
          </p:nvSpPr>
          <p:spPr>
            <a:xfrm>
              <a:off x="0" y="0"/>
              <a:ext cx="4857900" cy="1857300"/>
            </a:xfrm>
            <a:prstGeom prst="roundRect">
              <a:avLst>
                <a:gd fmla="val 8205" name="adj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54"/>
            <p:cNvSpPr txBox="1"/>
            <p:nvPr/>
          </p:nvSpPr>
          <p:spPr>
            <a:xfrm>
              <a:off x="0" y="0"/>
              <a:ext cx="4857900" cy="185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0" lIns="228600" spcFirstLastPara="1" rIns="228600" wrap="square" tIns="190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4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Пополнение в котодоме</a:t>
              </a:r>
              <a:endParaRPr b="0" sz="14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Четыре замечательных котёнка появились на свет у нас в котодоме. Липучка хорошая мама - заботится о них, а мы надеемся, что </a:t>
              </a:r>
              <a:r>
                <a:rPr lang="ru" sz="11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найдем</a:t>
              </a:r>
              <a:r>
                <a:rPr b="0" lang="ru" sz="11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 котятам самых лучших родителей, когда они подрастут!</a:t>
              </a:r>
              <a:endParaRPr b="0" sz="11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" name="Google Shape;81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55"/>
          <p:cNvSpPr txBox="1"/>
          <p:nvPr/>
        </p:nvSpPr>
        <p:spPr>
          <a:xfrm>
            <a:off x="476250" y="171450"/>
            <a:ext cx="8191500" cy="552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87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Лето в самом разгаре, а жизнь в котодоме </a:t>
            </a:r>
            <a:r>
              <a:rPr lang="ru" sz="187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идет</a:t>
            </a:r>
            <a:r>
              <a:rPr b="0" lang="ru" sz="187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 своим чередом</a:t>
            </a:r>
            <a:endParaRPr b="0" sz="187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817" name="Google Shape;817;p55"/>
          <p:cNvPicPr preferRelativeResize="0"/>
          <p:nvPr/>
        </p:nvPicPr>
        <p:blipFill rotWithShape="1">
          <a:blip r:embed="rId6">
            <a:alphaModFix/>
          </a:blip>
          <a:srcRect b="50345" l="0" r="0" t="5387"/>
          <a:stretch/>
        </p:blipFill>
        <p:spPr>
          <a:xfrm>
            <a:off x="476250" y="838200"/>
            <a:ext cx="3905400" cy="2305200"/>
          </a:xfrm>
          <a:prstGeom prst="roundRect">
            <a:avLst>
              <a:gd fmla="val 6611" name="adj"/>
            </a:avLst>
          </a:prstGeom>
          <a:noFill/>
          <a:ln>
            <a:noFill/>
          </a:ln>
        </p:spPr>
      </p:pic>
      <p:grpSp>
        <p:nvGrpSpPr>
          <p:cNvPr id="818" name="Google Shape;818;p55"/>
          <p:cNvGrpSpPr/>
          <p:nvPr/>
        </p:nvGrpSpPr>
        <p:grpSpPr>
          <a:xfrm>
            <a:off x="476250" y="3286125"/>
            <a:ext cx="3905400" cy="1571700"/>
            <a:chOff x="0" y="0"/>
            <a:chExt cx="3905400" cy="1571700"/>
          </a:xfrm>
        </p:grpSpPr>
        <p:sp>
          <p:nvSpPr>
            <p:cNvPr id="819" name="Google Shape;819;p55"/>
            <p:cNvSpPr/>
            <p:nvPr/>
          </p:nvSpPr>
          <p:spPr>
            <a:xfrm>
              <a:off x="0" y="0"/>
              <a:ext cx="3905400" cy="1571700"/>
            </a:xfrm>
            <a:prstGeom prst="roundRect">
              <a:avLst>
                <a:gd fmla="val 969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55"/>
            <p:cNvSpPr txBox="1"/>
            <p:nvPr/>
          </p:nvSpPr>
          <p:spPr>
            <a:xfrm>
              <a:off x="0" y="0"/>
              <a:ext cx="3905400" cy="15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209550" spcFirstLastPara="1" rIns="20955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5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Восстановление после операции</a:t>
              </a:r>
              <a:endParaRPr b="1" sz="135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В августе </a:t>
              </a: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стерилизовали двух кошек, Ульяну и Мию. </a:t>
              </a:r>
              <a:r>
                <a:rPr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Д</a:t>
              </a: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евочки восстанавливаются после операции.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pic>
        <p:nvPicPr>
          <p:cNvPr id="821" name="Google Shape;821;p55"/>
          <p:cNvPicPr preferRelativeResize="0"/>
          <p:nvPr/>
        </p:nvPicPr>
        <p:blipFill rotWithShape="1">
          <a:blip r:embed="rId7">
            <a:alphaModFix/>
          </a:blip>
          <a:srcRect b="22556" l="-4490" r="4490" t="30225"/>
          <a:stretch/>
        </p:blipFill>
        <p:spPr>
          <a:xfrm>
            <a:off x="4762500" y="838200"/>
            <a:ext cx="3905400" cy="2305200"/>
          </a:xfrm>
          <a:prstGeom prst="roundRect">
            <a:avLst>
              <a:gd fmla="val 6611" name="adj"/>
            </a:avLst>
          </a:prstGeom>
          <a:noFill/>
          <a:ln>
            <a:noFill/>
          </a:ln>
        </p:spPr>
      </p:pic>
      <p:grpSp>
        <p:nvGrpSpPr>
          <p:cNvPr id="822" name="Google Shape;822;p55"/>
          <p:cNvGrpSpPr/>
          <p:nvPr/>
        </p:nvGrpSpPr>
        <p:grpSpPr>
          <a:xfrm>
            <a:off x="4762500" y="3286125"/>
            <a:ext cx="3905400" cy="1571700"/>
            <a:chOff x="0" y="0"/>
            <a:chExt cx="3905400" cy="1571700"/>
          </a:xfrm>
        </p:grpSpPr>
        <p:sp>
          <p:nvSpPr>
            <p:cNvPr id="823" name="Google Shape;823;p55"/>
            <p:cNvSpPr/>
            <p:nvPr/>
          </p:nvSpPr>
          <p:spPr>
            <a:xfrm>
              <a:off x="0" y="0"/>
              <a:ext cx="3905400" cy="1571700"/>
            </a:xfrm>
            <a:prstGeom prst="roundRect">
              <a:avLst>
                <a:gd fmla="val 969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55"/>
            <p:cNvSpPr txBox="1"/>
            <p:nvPr/>
          </p:nvSpPr>
          <p:spPr>
            <a:xfrm>
              <a:off x="0" y="0"/>
              <a:ext cx="3905400" cy="15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90500" spcFirstLastPara="1" rIns="19050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5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Состояние и дальнейшие планы</a:t>
              </a:r>
              <a:endParaRPr b="1" sz="135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5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Уля теперь привита, стерилизована и, можно сказать, полностью готова к встрече с будущими хозяевами.</a:t>
              </a:r>
              <a:endParaRPr b="0" sz="10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А вот Мии в скором времени предстоит ещё одно оперативное вмешательство, придётся удалять нездоровый глаз. К сожалению, по заключению офтальмолога, глаз не спасти и операции не избежать.</a:t>
              </a:r>
              <a:endParaRPr b="0" sz="10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" name="Google Shape;82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56"/>
          <p:cNvSpPr txBox="1"/>
          <p:nvPr/>
        </p:nvSpPr>
        <p:spPr>
          <a:xfrm>
            <a:off x="476250" y="171450"/>
            <a:ext cx="8191500" cy="552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Тематические познавательные мероприятия</a:t>
            </a:r>
            <a:endParaRPr b="0" sz="22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833" name="Google Shape;833;p56"/>
          <p:cNvPicPr preferRelativeResize="0"/>
          <p:nvPr/>
        </p:nvPicPr>
        <p:blipFill rotWithShape="1">
          <a:blip r:embed="rId6">
            <a:alphaModFix/>
          </a:blip>
          <a:srcRect b="0" l="0" r="0" t="21303"/>
          <a:stretch/>
        </p:blipFill>
        <p:spPr>
          <a:xfrm>
            <a:off x="476250" y="838200"/>
            <a:ext cx="3905400" cy="2305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34" name="Google Shape;834;p56"/>
          <p:cNvPicPr preferRelativeResize="0"/>
          <p:nvPr/>
        </p:nvPicPr>
        <p:blipFill rotWithShape="1">
          <a:blip r:embed="rId7">
            <a:alphaModFix/>
          </a:blip>
          <a:srcRect b="30495" l="0" r="0" t="30495"/>
          <a:stretch/>
        </p:blipFill>
        <p:spPr>
          <a:xfrm>
            <a:off x="4762500" y="838200"/>
            <a:ext cx="3905400" cy="2305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835" name="Google Shape;835;p56"/>
          <p:cNvGrpSpPr/>
          <p:nvPr/>
        </p:nvGrpSpPr>
        <p:grpSpPr>
          <a:xfrm>
            <a:off x="476250" y="3286125"/>
            <a:ext cx="3905400" cy="1571700"/>
            <a:chOff x="0" y="0"/>
            <a:chExt cx="3905400" cy="1571700"/>
          </a:xfrm>
        </p:grpSpPr>
        <p:sp>
          <p:nvSpPr>
            <p:cNvPr id="836" name="Google Shape;836;p56"/>
            <p:cNvSpPr/>
            <p:nvPr/>
          </p:nvSpPr>
          <p:spPr>
            <a:xfrm>
              <a:off x="0" y="0"/>
              <a:ext cx="3905400" cy="1571700"/>
            </a:xfrm>
            <a:prstGeom prst="roundRect">
              <a:avLst>
                <a:gd fmla="val 969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56"/>
            <p:cNvSpPr txBox="1"/>
            <p:nvPr/>
          </p:nvSpPr>
          <p:spPr>
            <a:xfrm>
              <a:off x="0" y="0"/>
              <a:ext cx="3905400" cy="1571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52400" lIns="209550" spcFirstLastPara="1" rIns="20955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5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День картонных коробок 📦</a:t>
              </a:r>
              <a:endParaRPr b="1" sz="135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В сентябре </a:t>
              </a: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прошёл день картонных коробок. И этот день прошёл интересно и продуктивно. Недовольных не осталось.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38" name="Google Shape;838;p56"/>
          <p:cNvGrpSpPr/>
          <p:nvPr/>
        </p:nvGrpSpPr>
        <p:grpSpPr>
          <a:xfrm>
            <a:off x="4762500" y="3286125"/>
            <a:ext cx="3905400" cy="1571700"/>
            <a:chOff x="0" y="0"/>
            <a:chExt cx="3905400" cy="1571700"/>
          </a:xfrm>
        </p:grpSpPr>
        <p:sp>
          <p:nvSpPr>
            <p:cNvPr id="839" name="Google Shape;839;p56"/>
            <p:cNvSpPr/>
            <p:nvPr/>
          </p:nvSpPr>
          <p:spPr>
            <a:xfrm>
              <a:off x="0" y="0"/>
              <a:ext cx="3905400" cy="1571700"/>
            </a:xfrm>
            <a:prstGeom prst="roundRect">
              <a:avLst>
                <a:gd fmla="val 969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56"/>
            <p:cNvSpPr txBox="1"/>
            <p:nvPr/>
          </p:nvSpPr>
          <p:spPr>
            <a:xfrm>
              <a:off x="0" y="0"/>
              <a:ext cx="3905400" cy="1571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52400" lIns="209550" spcFirstLastPara="1" rIns="20955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5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Любовь к картону</a:t>
              </a:r>
              <a:endParaRPr b="1" sz="135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А мы уже как-то рассказывали на нашем канале про то, что кошки неравнодушны к картону и откуда это пошло.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5" name="Google Shape;84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57"/>
          <p:cNvPicPr preferRelativeResize="0"/>
          <p:nvPr/>
        </p:nvPicPr>
        <p:blipFill rotWithShape="1">
          <a:blip r:embed="rId6">
            <a:alphaModFix/>
          </a:blip>
          <a:srcRect b="2821" l="0" r="0" t="2821"/>
          <a:stretch/>
        </p:blipFill>
        <p:spPr>
          <a:xfrm>
            <a:off x="476250" y="895350"/>
            <a:ext cx="2952900" cy="371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49" name="Google Shape;849;p57"/>
          <p:cNvSpPr txBox="1"/>
          <p:nvPr/>
        </p:nvSpPr>
        <p:spPr>
          <a:xfrm>
            <a:off x="476250" y="30480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Забор анализов у питомцев</a:t>
            </a:r>
            <a:endParaRPr b="0" sz="24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850" name="Google Shape;850;p57"/>
          <p:cNvGrpSpPr/>
          <p:nvPr/>
        </p:nvGrpSpPr>
        <p:grpSpPr>
          <a:xfrm>
            <a:off x="3714750" y="895350"/>
            <a:ext cx="4953000" cy="1143000"/>
            <a:chOff x="0" y="0"/>
            <a:chExt cx="4953000" cy="1143000"/>
          </a:xfrm>
        </p:grpSpPr>
        <p:sp>
          <p:nvSpPr>
            <p:cNvPr id="851" name="Google Shape;851;p57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57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Цель визита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Сегодня в приют приехала Аня брать кровь на различные исследования, как то: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ОАК, БХ, ВИК, ВЛК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у 7-ми наших котов.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53" name="Google Shape;853;p57"/>
          <p:cNvGrpSpPr/>
          <p:nvPr/>
        </p:nvGrpSpPr>
        <p:grpSpPr>
          <a:xfrm>
            <a:off x="3714750" y="2181225"/>
            <a:ext cx="4953000" cy="1143000"/>
            <a:chOff x="0" y="0"/>
            <a:chExt cx="4953000" cy="1143000"/>
          </a:xfrm>
        </p:grpSpPr>
        <p:sp>
          <p:nvSpPr>
            <p:cNvPr id="854" name="Google Shape;854;p57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57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Ход процедуры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Процедура заняла 4 часа и закончилась поцарапанными руками. Особенно отличился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Чиж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который бился насмерть, но был побеждён тремя парами рук!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56" name="Google Shape;856;p57"/>
          <p:cNvGrpSpPr/>
          <p:nvPr/>
        </p:nvGrpSpPr>
        <p:grpSpPr>
          <a:xfrm>
            <a:off x="3714750" y="3467100"/>
            <a:ext cx="4953000" cy="1143000"/>
            <a:chOff x="0" y="0"/>
            <a:chExt cx="4953000" cy="1143000"/>
          </a:xfrm>
        </p:grpSpPr>
        <p:sp>
          <p:nvSpPr>
            <p:cNvPr id="857" name="Google Shape;857;p57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57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Ожидание результатов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Пробы отправлены в лабораторию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«Поиск»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с нетерпением ждём результатов исследований.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3" name="Google Shape;86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58"/>
          <p:cNvSpPr txBox="1"/>
          <p:nvPr/>
        </p:nvSpPr>
        <p:spPr>
          <a:xfrm>
            <a:off x="476250" y="266700"/>
            <a:ext cx="8191500" cy="53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Мы запустили Instagram!</a:t>
            </a:r>
            <a:endParaRPr b="0" sz="24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867" name="Google Shape;867;p58"/>
          <p:cNvSpPr/>
          <p:nvPr/>
        </p:nvSpPr>
        <p:spPr>
          <a:xfrm>
            <a:off x="571500" y="904875"/>
            <a:ext cx="3619500" cy="3762300"/>
          </a:xfrm>
          <a:prstGeom prst="roundRect">
            <a:avLst>
              <a:gd fmla="val 4210" name="adj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8" name="Google Shape;868;p58"/>
          <p:cNvPicPr preferRelativeResize="0"/>
          <p:nvPr/>
        </p:nvPicPr>
        <p:blipFill rotWithShape="1">
          <a:blip r:embed="rId6">
            <a:alphaModFix/>
          </a:blip>
          <a:srcRect b="0" l="1437" r="1447" t="0"/>
          <a:stretch/>
        </p:blipFill>
        <p:spPr>
          <a:xfrm>
            <a:off x="685800" y="1019175"/>
            <a:ext cx="3390900" cy="35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58"/>
          <p:cNvSpPr/>
          <p:nvPr/>
        </p:nvSpPr>
        <p:spPr>
          <a:xfrm>
            <a:off x="4476750" y="904875"/>
            <a:ext cx="4095900" cy="3762300"/>
          </a:xfrm>
          <a:prstGeom prst="roundRect">
            <a:avLst>
              <a:gd fmla="val 4050" name="adj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58"/>
          <p:cNvSpPr txBox="1"/>
          <p:nvPr/>
        </p:nvSpPr>
        <p:spPr>
          <a:xfrm>
            <a:off x="4476750" y="904875"/>
            <a:ext cx="4095900" cy="3762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304800" lIns="304800" spcFirstLastPara="1" rIns="304800" wrap="square" tIns="304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480">
                <a:solidFill>
                  <a:srgbClr val="8C5A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Будьте ближе к фонду 🐾</a:t>
            </a:r>
            <a:endParaRPr b="0" sz="1480">
              <a:solidFill>
                <a:srgbClr val="8C5A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0" lang="ru" sz="111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Теперь о жизни фонда можно узнавать и в Instagram. Подписывайтесь, чтобы первыми видеть наши новости и поддерживать подопечных!</a:t>
            </a:r>
            <a:endParaRPr b="0" sz="1110">
              <a:solidFill>
                <a:srgbClr val="52463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959" lvl="0" marL="457200" rtl="0" algn="l">
              <a:spcBef>
                <a:spcPts val="1400"/>
              </a:spcBef>
              <a:spcAft>
                <a:spcPts val="0"/>
              </a:spcAft>
              <a:buClr>
                <a:srgbClr val="372717"/>
              </a:buClr>
              <a:buSzPts val="1203"/>
              <a:buFont typeface="Nunito"/>
              <a:buChar char="●"/>
            </a:pPr>
            <a:r>
              <a:rPr b="1" lang="ru" sz="1203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Истории подопечных</a:t>
            </a:r>
            <a:r>
              <a:rPr b="0" lang="ru" sz="1203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 — спасённые котики и их судьбы</a:t>
            </a:r>
            <a:endParaRPr b="0" sz="1203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959" lvl="0" marL="457200" rtl="0" algn="l">
              <a:spcBef>
                <a:spcPts val="800"/>
              </a:spcBef>
              <a:spcAft>
                <a:spcPts val="0"/>
              </a:spcAft>
              <a:buClr>
                <a:srgbClr val="372717"/>
              </a:buClr>
              <a:buSzPts val="1203"/>
              <a:buFont typeface="Nunito"/>
              <a:buChar char="●"/>
            </a:pPr>
            <a:r>
              <a:rPr b="1" lang="ru" sz="1203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Новости лечения</a:t>
            </a:r>
            <a:r>
              <a:rPr b="0" lang="ru" sz="1203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 — оперативные отчеты и успехи</a:t>
            </a:r>
            <a:endParaRPr b="0" sz="1203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959" lvl="0" marL="457200" rtl="0" algn="l">
              <a:spcBef>
                <a:spcPts val="800"/>
              </a:spcBef>
              <a:spcAft>
                <a:spcPts val="0"/>
              </a:spcAft>
              <a:buClr>
                <a:srgbClr val="372717"/>
              </a:buClr>
              <a:buSzPts val="1203"/>
              <a:buFont typeface="Nunito"/>
              <a:buChar char="●"/>
            </a:pPr>
            <a:r>
              <a:rPr b="1" lang="ru" sz="1203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Тёплые моменты</a:t>
            </a:r>
            <a:r>
              <a:rPr b="0" lang="ru" sz="1203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 — кадры из жизни КотоДома</a:t>
            </a:r>
            <a:endParaRPr b="0" sz="1203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04959" lvl="0" marL="457200" rtl="0" algn="l">
              <a:spcBef>
                <a:spcPts val="800"/>
              </a:spcBef>
              <a:spcAft>
                <a:spcPts val="0"/>
              </a:spcAft>
              <a:buClr>
                <a:srgbClr val="372717"/>
              </a:buClr>
              <a:buSzPts val="1203"/>
              <a:buFont typeface="Nunito"/>
              <a:buChar char="●"/>
            </a:pPr>
            <a:r>
              <a:rPr b="1" lang="ru" sz="1203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Ищут дом</a:t>
            </a:r>
            <a:r>
              <a:rPr b="0" lang="ru" sz="1203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 — котики, мечтающие о семье</a:t>
            </a:r>
            <a:endParaRPr b="0" sz="1203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5" name="Google Shape;87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59"/>
          <p:cNvPicPr preferRelativeResize="0"/>
          <p:nvPr/>
        </p:nvPicPr>
        <p:blipFill rotWithShape="1">
          <a:blip r:embed="rId6">
            <a:alphaModFix/>
          </a:blip>
          <a:srcRect b="12144" l="0" r="0" t="6076"/>
          <a:stretch/>
        </p:blipFill>
        <p:spPr>
          <a:xfrm>
            <a:off x="4762500" y="1000125"/>
            <a:ext cx="3905400" cy="3619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79" name="Google Shape;879;p59"/>
          <p:cNvSpPr txBox="1"/>
          <p:nvPr/>
        </p:nvSpPr>
        <p:spPr>
          <a:xfrm>
            <a:off x="476250" y="269725"/>
            <a:ext cx="8191500" cy="533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Пожелание на выходные</a:t>
            </a:r>
            <a:endParaRPr b="0" sz="24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880" name="Google Shape;880;p59"/>
          <p:cNvGrpSpPr/>
          <p:nvPr/>
        </p:nvGrpSpPr>
        <p:grpSpPr>
          <a:xfrm>
            <a:off x="476250" y="1000125"/>
            <a:ext cx="3905400" cy="3619500"/>
            <a:chOff x="0" y="0"/>
            <a:chExt cx="3905400" cy="3619500"/>
          </a:xfrm>
        </p:grpSpPr>
        <p:sp>
          <p:nvSpPr>
            <p:cNvPr id="881" name="Google Shape;881;p59"/>
            <p:cNvSpPr/>
            <p:nvPr/>
          </p:nvSpPr>
          <p:spPr>
            <a:xfrm>
              <a:off x="0" y="0"/>
              <a:ext cx="3905400" cy="3619500"/>
            </a:xfrm>
            <a:prstGeom prst="roundRect">
              <a:avLst>
                <a:gd fmla="val 4210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59"/>
            <p:cNvSpPr txBox="1"/>
            <p:nvPr/>
          </p:nvSpPr>
          <p:spPr>
            <a:xfrm>
              <a:off x="0" y="0"/>
              <a:ext cx="39054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800" lIns="304800" spcFirstLastPara="1" rIns="304800" wrap="square" tIns="304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8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Наши подопечные желают всем как следует отдохнуть последние теплые деньки!</a:t>
              </a:r>
              <a:endParaRPr b="1" sz="18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b="0" lang="ru" sz="16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Сами они так и делают! </a:t>
              </a:r>
              <a:endParaRPr b="0" sz="16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делать слайд красивым" id="887" name="Google Shape;88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