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Nunito"/>
      <p:regular r:id="rId21"/>
      <p:bold r:id="rId22"/>
      <p:italic r:id="rId23"/>
      <p:boldItalic r:id="rId24"/>
    </p:embeddedFont>
    <p:embeddedFont>
      <p:font typeface="Maven Pro"/>
      <p:regular r:id="rId25"/>
      <p:bold r:id="rId26"/>
    </p:embeddedFont>
    <p:embeddedFont>
      <p:font typeface="Nunito ExtraBold"/>
      <p:bold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Nunito-bold.fntdata"/><Relationship Id="rId21" Type="http://schemas.openxmlformats.org/officeDocument/2006/relationships/font" Target="fonts/Nunito-regular.fntdata"/><Relationship Id="rId24" Type="http://schemas.openxmlformats.org/officeDocument/2006/relationships/font" Target="fonts/Nunito-boldItalic.fntdata"/><Relationship Id="rId23" Type="http://schemas.openxmlformats.org/officeDocument/2006/relationships/font" Target="fonts/Nuni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avenPro-bold.fntdata"/><Relationship Id="rId25" Type="http://schemas.openxmlformats.org/officeDocument/2006/relationships/font" Target="fonts/MavenPro-regular.fntdata"/><Relationship Id="rId28" Type="http://schemas.openxmlformats.org/officeDocument/2006/relationships/font" Target="fonts/NunitoExtraBold-boldItalic.fntdata"/><Relationship Id="rId27" Type="http://schemas.openxmlformats.org/officeDocument/2006/relationships/font" Target="fonts/NunitoExtra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c6fa3c898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c6fa3c8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be6cb3848_2_177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fbe6cb3848_2_1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19aaffac44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19aaffac44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5c3f639cad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5c3f639cad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5c3f639cad_0_9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5c3f639cad_0_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5c3f639cad_0_1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5c3f639cad_0_1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5c3f639cad_0_1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5c3f639cad_0_1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19aaffac44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19aaffac44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fbe6cb3848_2_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fbe6cb3848_2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19aaffac44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19aaffac44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0fba2257d8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0fba2257d8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523d6fa129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523d6fa12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3a7765a20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3a7765a20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fbe6cb3848_2_1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fbe6cb3848_2_1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c6fa3c898_0_2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c6fa3c89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екст (h2d4abcfd0a727e6c_21_0)">
  <p:cSld name="Заголовок и текст (h2d4abcfd0a727e6c_21_0)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5" name="Google Shape;275;p13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76" name="Google Shape;276;p1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 и описание (h2d4abcfd0a727e6c_37_0)">
  <p:cSld name="Заголовок раздела и описание (h2d4abcfd0a727e6c_37_0)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9" name="Google Shape;279;p14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80" name="Google Shape;280;p14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1" name="Google Shape;281;p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6.png"/><Relationship Id="rId4" Type="http://schemas.openxmlformats.org/officeDocument/2006/relationships/image" Target="../media/image4.png"/><Relationship Id="rId5" Type="http://schemas.openxmlformats.org/officeDocument/2006/relationships/image" Target="../media/image7.jpg"/><Relationship Id="rId6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6.png"/><Relationship Id="rId4" Type="http://schemas.openxmlformats.org/officeDocument/2006/relationships/image" Target="../media/image4.png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6.pn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6.png"/><Relationship Id="rId4" Type="http://schemas.openxmlformats.org/officeDocument/2006/relationships/image" Target="../media/image4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6.png"/><Relationship Id="rId4" Type="http://schemas.openxmlformats.org/officeDocument/2006/relationships/image" Target="../media/image2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2.jpg"/><Relationship Id="rId6" Type="http://schemas.openxmlformats.org/officeDocument/2006/relationships/image" Target="../media/image2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3.jpg"/><Relationship Id="rId6" Type="http://schemas.openxmlformats.org/officeDocument/2006/relationships/image" Target="../media/image3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17.jpg"/><Relationship Id="rId6" Type="http://schemas.openxmlformats.org/officeDocument/2006/relationships/image" Target="../media/image19.jpg"/><Relationship Id="rId7" Type="http://schemas.openxmlformats.org/officeDocument/2006/relationships/image" Target="../media/image30.jpg"/><Relationship Id="rId8" Type="http://schemas.openxmlformats.org/officeDocument/2006/relationships/image" Target="../media/image3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22.jpg"/><Relationship Id="rId7" Type="http://schemas.openxmlformats.org/officeDocument/2006/relationships/image" Target="../media/image2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25.png"/><Relationship Id="rId6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"/>
          <p:cNvSpPr txBox="1"/>
          <p:nvPr>
            <p:ph type="title"/>
          </p:nvPr>
        </p:nvSpPr>
        <p:spPr>
          <a:xfrm>
            <a:off x="1834725" y="1400450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Благотворительный фонд спасения бездомных животных  </a:t>
            </a:r>
            <a:br>
              <a:rPr lang="ru"/>
            </a:br>
            <a:r>
              <a:rPr lang="ru"/>
              <a:t>                 </a:t>
            </a:r>
            <a:br>
              <a:rPr lang="ru"/>
            </a:br>
            <a:r>
              <a:rPr lang="ru"/>
              <a:t>«Полюби бездомного котенка»</a:t>
            </a:r>
            <a:endParaRPr/>
          </a:p>
        </p:txBody>
      </p:sp>
      <p:pic>
        <p:nvPicPr>
          <p:cNvPr id="287" name="Google Shape;2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5"/>
          <p:cNvSpPr txBox="1"/>
          <p:nvPr/>
        </p:nvSpPr>
        <p:spPr>
          <a:xfrm>
            <a:off x="707375" y="1157750"/>
            <a:ext cx="6187800" cy="2358300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Благотворительный фонд спасения бездомных животных </a:t>
            </a:r>
            <a:b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b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“Полюби бездомного котенка”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89" name="Google Shape;28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6100" y="2571750"/>
            <a:ext cx="2278523" cy="227852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6"/>
          <p:cNvSpPr txBox="1"/>
          <p:nvPr/>
        </p:nvSpPr>
        <p:spPr>
          <a:xfrm>
            <a:off x="476250" y="237975"/>
            <a:ext cx="8191500" cy="476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6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Что было сделано за Март-Апрель:</a:t>
            </a:r>
            <a:endParaRPr b="0" sz="2600">
              <a:solidFill>
                <a:srgbClr val="3A2E2B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295" name="Google Shape;295;p16"/>
          <p:cNvGrpSpPr/>
          <p:nvPr/>
        </p:nvGrpSpPr>
        <p:grpSpPr>
          <a:xfrm>
            <a:off x="476250" y="857250"/>
            <a:ext cx="2667000" cy="2667000"/>
            <a:chOff x="0" y="0"/>
            <a:chExt cx="2667000" cy="2667000"/>
          </a:xfrm>
        </p:grpSpPr>
        <p:pic>
          <p:nvPicPr>
            <p:cNvPr id="296" name="Google Shape;296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2667000" cy="2667000"/>
            </a:xfrm>
            <a:prstGeom prst="roundRect">
              <a:avLst>
                <a:gd fmla="val 5714" name="adj"/>
              </a:avLst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sp>
          <p:nvSpPr>
            <p:cNvPr id="297" name="Google Shape;297;p16"/>
            <p:cNvSpPr/>
            <p:nvPr/>
          </p:nvSpPr>
          <p:spPr>
            <a:xfrm>
              <a:off x="0" y="0"/>
              <a:ext cx="2667000" cy="2667000"/>
            </a:xfrm>
            <a:prstGeom prst="roundRect">
              <a:avLst>
                <a:gd fmla="val 5714" name="adj"/>
              </a:avLst>
            </a:prstGeom>
            <a:solidFill>
              <a:srgbClr val="000000">
                <a:alpha val="0"/>
              </a:srgbClr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16"/>
          <p:cNvGrpSpPr/>
          <p:nvPr/>
        </p:nvGrpSpPr>
        <p:grpSpPr>
          <a:xfrm>
            <a:off x="476250" y="3667125"/>
            <a:ext cx="1276500" cy="1095300"/>
            <a:chOff x="0" y="0"/>
            <a:chExt cx="1276500" cy="1095300"/>
          </a:xfrm>
        </p:grpSpPr>
        <p:sp>
          <p:nvSpPr>
            <p:cNvPr id="299" name="Google Shape;299;p16"/>
            <p:cNvSpPr/>
            <p:nvPr/>
          </p:nvSpPr>
          <p:spPr>
            <a:xfrm>
              <a:off x="0" y="0"/>
              <a:ext cx="1276500" cy="1095300"/>
            </a:xfrm>
            <a:prstGeom prst="roundRect">
              <a:avLst>
                <a:gd fmla="val 12173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6"/>
            <p:cNvSpPr txBox="1"/>
            <p:nvPr/>
          </p:nvSpPr>
          <p:spPr>
            <a:xfrm>
              <a:off x="0" y="0"/>
              <a:ext cx="12765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000">
                  <a:solidFill>
                    <a:srgbClr val="C0562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1 / 6</a:t>
              </a:r>
              <a:endParaRPr b="0" sz="2000">
                <a:solidFill>
                  <a:srgbClr val="C0562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ctr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B584C"/>
                  </a:solidFill>
                  <a:latin typeface="Nunito"/>
                  <a:ea typeface="Nunito"/>
                  <a:cs typeface="Nunito"/>
                  <a:sym typeface="Nunito"/>
                </a:rPr>
                <a:t>Нашли дом / Прибыло</a:t>
              </a:r>
              <a:endParaRPr b="1" sz="1000">
                <a:solidFill>
                  <a:srgbClr val="6B584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01" name="Google Shape;301;p16"/>
          <p:cNvGrpSpPr/>
          <p:nvPr/>
        </p:nvGrpSpPr>
        <p:grpSpPr>
          <a:xfrm>
            <a:off x="1866900" y="3667125"/>
            <a:ext cx="1276500" cy="1095300"/>
            <a:chOff x="0" y="0"/>
            <a:chExt cx="1276500" cy="1095300"/>
          </a:xfrm>
        </p:grpSpPr>
        <p:sp>
          <p:nvSpPr>
            <p:cNvPr id="302" name="Google Shape;302;p16"/>
            <p:cNvSpPr/>
            <p:nvPr/>
          </p:nvSpPr>
          <p:spPr>
            <a:xfrm>
              <a:off x="0" y="0"/>
              <a:ext cx="1276500" cy="1095300"/>
            </a:xfrm>
            <a:prstGeom prst="roundRect">
              <a:avLst>
                <a:gd fmla="val 12173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6"/>
            <p:cNvSpPr txBox="1"/>
            <p:nvPr/>
          </p:nvSpPr>
          <p:spPr>
            <a:xfrm>
              <a:off x="0" y="0"/>
              <a:ext cx="12765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2200">
                  <a:solidFill>
                    <a:srgbClr val="C0562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31</a:t>
              </a:r>
              <a:endParaRPr b="0" sz="2200">
                <a:solidFill>
                  <a:srgbClr val="C0562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ctr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ru" sz="1000">
                  <a:solidFill>
                    <a:srgbClr val="6B584C"/>
                  </a:solidFill>
                  <a:latin typeface="Nunito"/>
                  <a:ea typeface="Nunito"/>
                  <a:cs typeface="Nunito"/>
                  <a:sym typeface="Nunito"/>
                </a:rPr>
                <a:t>Текущая емкость</a:t>
              </a:r>
              <a:endParaRPr b="1" sz="1000">
                <a:solidFill>
                  <a:srgbClr val="6B584C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04" name="Google Shape;304;p16"/>
          <p:cNvGrpSpPr/>
          <p:nvPr/>
        </p:nvGrpSpPr>
        <p:grpSpPr>
          <a:xfrm>
            <a:off x="3429000" y="857250"/>
            <a:ext cx="5238900" cy="705000"/>
            <a:chOff x="0" y="0"/>
            <a:chExt cx="5238900" cy="705000"/>
          </a:xfrm>
        </p:grpSpPr>
        <p:sp>
          <p:nvSpPr>
            <p:cNvPr id="305" name="Google Shape;305;p16"/>
            <p:cNvSpPr/>
            <p:nvPr/>
          </p:nvSpPr>
          <p:spPr>
            <a:xfrm>
              <a:off x="0" y="0"/>
              <a:ext cx="5238900" cy="705000"/>
            </a:xfrm>
            <a:prstGeom prst="roundRect">
              <a:avLst>
                <a:gd fmla="val 16216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0" y="0"/>
              <a:ext cx="57300" cy="705000"/>
            </a:xfrm>
            <a:prstGeom prst="roundRect">
              <a:avLst>
                <a:gd fmla="val 50000" name="adj"/>
              </a:avLst>
            </a:prstGeom>
            <a:solidFill>
              <a:srgbClr val="C0562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6"/>
            <p:cNvSpPr txBox="1"/>
            <p:nvPr/>
          </p:nvSpPr>
          <p:spPr>
            <a:xfrm>
              <a:off x="171450" y="0"/>
              <a:ext cx="4953000" cy="7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3A2E2B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Обновление визуала</a:t>
              </a:r>
              <a:endParaRPr b="0" sz="13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554840"/>
                  </a:solidFill>
                  <a:latin typeface="Nunito"/>
                  <a:ea typeface="Nunito"/>
                  <a:cs typeface="Nunito"/>
                  <a:sym typeface="Nunito"/>
                </a:rPr>
                <a:t>Принято решение перерисовать логотип. Обновляется обложка для площадки VK.</a:t>
              </a:r>
              <a:endParaRPr b="0" sz="1050">
                <a:solidFill>
                  <a:srgbClr val="55484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08" name="Google Shape;308;p16"/>
          <p:cNvGrpSpPr/>
          <p:nvPr/>
        </p:nvGrpSpPr>
        <p:grpSpPr>
          <a:xfrm>
            <a:off x="3429000" y="1638300"/>
            <a:ext cx="5238900" cy="705000"/>
            <a:chOff x="0" y="0"/>
            <a:chExt cx="5238900" cy="705000"/>
          </a:xfrm>
        </p:grpSpPr>
        <p:sp>
          <p:nvSpPr>
            <p:cNvPr id="309" name="Google Shape;309;p16"/>
            <p:cNvSpPr/>
            <p:nvPr/>
          </p:nvSpPr>
          <p:spPr>
            <a:xfrm>
              <a:off x="0" y="0"/>
              <a:ext cx="5238900" cy="705000"/>
            </a:xfrm>
            <a:prstGeom prst="roundRect">
              <a:avLst>
                <a:gd fmla="val 16216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6"/>
            <p:cNvSpPr/>
            <p:nvPr/>
          </p:nvSpPr>
          <p:spPr>
            <a:xfrm>
              <a:off x="0" y="0"/>
              <a:ext cx="57300" cy="705000"/>
            </a:xfrm>
            <a:prstGeom prst="roundRect">
              <a:avLst>
                <a:gd fmla="val 50000" name="adj"/>
              </a:avLst>
            </a:prstGeom>
            <a:solidFill>
              <a:srgbClr val="C0562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6"/>
            <p:cNvSpPr txBox="1"/>
            <p:nvPr/>
          </p:nvSpPr>
          <p:spPr>
            <a:xfrm>
              <a:off x="171450" y="0"/>
              <a:ext cx="4953000" cy="7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3A2E2B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Спад запросов на пристройство</a:t>
              </a:r>
              <a:endParaRPr b="0" sz="13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554840"/>
                  </a:solidFill>
                  <a:latin typeface="Nunito"/>
                  <a:ea typeface="Nunito"/>
                  <a:cs typeface="Nunito"/>
                  <a:sym typeface="Nunito"/>
                </a:rPr>
                <a:t>Наблюдаем снижение запросов, что связано с сезонностью и иными факторами.</a:t>
              </a:r>
              <a:endParaRPr b="0" sz="1050">
                <a:solidFill>
                  <a:srgbClr val="55484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12" name="Google Shape;312;p16"/>
          <p:cNvGrpSpPr/>
          <p:nvPr/>
        </p:nvGrpSpPr>
        <p:grpSpPr>
          <a:xfrm>
            <a:off x="3429000" y="2419350"/>
            <a:ext cx="5238900" cy="705000"/>
            <a:chOff x="0" y="0"/>
            <a:chExt cx="5238900" cy="705000"/>
          </a:xfrm>
        </p:grpSpPr>
        <p:sp>
          <p:nvSpPr>
            <p:cNvPr id="313" name="Google Shape;313;p16"/>
            <p:cNvSpPr/>
            <p:nvPr/>
          </p:nvSpPr>
          <p:spPr>
            <a:xfrm>
              <a:off x="0" y="0"/>
              <a:ext cx="5238900" cy="705000"/>
            </a:xfrm>
            <a:prstGeom prst="roundRect">
              <a:avLst>
                <a:gd fmla="val 16216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0" y="0"/>
              <a:ext cx="57300" cy="705000"/>
            </a:xfrm>
            <a:prstGeom prst="roundRect">
              <a:avLst>
                <a:gd fmla="val 50000" name="adj"/>
              </a:avLst>
            </a:prstGeom>
            <a:solidFill>
              <a:srgbClr val="C0562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6"/>
            <p:cNvSpPr txBox="1"/>
            <p:nvPr/>
          </p:nvSpPr>
          <p:spPr>
            <a:xfrm>
              <a:off x="171450" y="0"/>
              <a:ext cx="4953000" cy="7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3A2E2B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Лечение и профилактика заболеваний</a:t>
              </a:r>
              <a:endParaRPr b="0" sz="13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554840"/>
                  </a:solidFill>
                  <a:latin typeface="Nunito"/>
                  <a:ea typeface="Nunito"/>
                  <a:cs typeface="Nunito"/>
                  <a:sym typeface="Nunito"/>
                </a:rPr>
                <a:t>Проводим необходимые мероприятия.</a:t>
              </a:r>
              <a:endParaRPr b="0" sz="1050">
                <a:solidFill>
                  <a:srgbClr val="55484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16" name="Google Shape;316;p16"/>
          <p:cNvGrpSpPr/>
          <p:nvPr/>
        </p:nvGrpSpPr>
        <p:grpSpPr>
          <a:xfrm>
            <a:off x="3429000" y="3200400"/>
            <a:ext cx="5238900" cy="705000"/>
            <a:chOff x="0" y="0"/>
            <a:chExt cx="5238900" cy="705000"/>
          </a:xfrm>
        </p:grpSpPr>
        <p:sp>
          <p:nvSpPr>
            <p:cNvPr id="317" name="Google Shape;317;p16"/>
            <p:cNvSpPr/>
            <p:nvPr/>
          </p:nvSpPr>
          <p:spPr>
            <a:xfrm>
              <a:off x="0" y="0"/>
              <a:ext cx="5238900" cy="705000"/>
            </a:xfrm>
            <a:prstGeom prst="roundRect">
              <a:avLst>
                <a:gd fmla="val 16216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0" y="0"/>
              <a:ext cx="57300" cy="705000"/>
            </a:xfrm>
            <a:prstGeom prst="roundRect">
              <a:avLst>
                <a:gd fmla="val 50000" name="adj"/>
              </a:avLst>
            </a:prstGeom>
            <a:solidFill>
              <a:srgbClr val="C0562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6"/>
            <p:cNvSpPr txBox="1"/>
            <p:nvPr/>
          </p:nvSpPr>
          <p:spPr>
            <a:xfrm>
              <a:off x="171450" y="0"/>
              <a:ext cx="4953000" cy="7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3A2E2B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МИНЮСТ</a:t>
              </a:r>
              <a:endParaRPr b="0" sz="13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554840"/>
                  </a:solidFill>
                  <a:latin typeface="Nunito"/>
                  <a:ea typeface="Nunito"/>
                  <a:cs typeface="Nunito"/>
                  <a:sym typeface="Nunito"/>
                </a:rPr>
                <a:t>Отправлен объемный отчет на проверку.</a:t>
              </a:r>
              <a:endParaRPr b="0" sz="1050">
                <a:solidFill>
                  <a:srgbClr val="55484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20" name="Google Shape;320;p16"/>
          <p:cNvGrpSpPr/>
          <p:nvPr/>
        </p:nvGrpSpPr>
        <p:grpSpPr>
          <a:xfrm>
            <a:off x="3429000" y="3981450"/>
            <a:ext cx="5238900" cy="705000"/>
            <a:chOff x="0" y="0"/>
            <a:chExt cx="5238900" cy="705000"/>
          </a:xfrm>
        </p:grpSpPr>
        <p:sp>
          <p:nvSpPr>
            <p:cNvPr id="321" name="Google Shape;321;p16"/>
            <p:cNvSpPr/>
            <p:nvPr/>
          </p:nvSpPr>
          <p:spPr>
            <a:xfrm>
              <a:off x="0" y="0"/>
              <a:ext cx="5238900" cy="705000"/>
            </a:xfrm>
            <a:prstGeom prst="roundRect">
              <a:avLst>
                <a:gd fmla="val 16216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6"/>
            <p:cNvSpPr/>
            <p:nvPr/>
          </p:nvSpPr>
          <p:spPr>
            <a:xfrm>
              <a:off x="0" y="0"/>
              <a:ext cx="57300" cy="705000"/>
            </a:xfrm>
            <a:prstGeom prst="roundRect">
              <a:avLst>
                <a:gd fmla="val 50000" name="adj"/>
              </a:avLst>
            </a:prstGeom>
            <a:solidFill>
              <a:srgbClr val="C0562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6"/>
            <p:cNvSpPr txBox="1"/>
            <p:nvPr/>
          </p:nvSpPr>
          <p:spPr>
            <a:xfrm>
              <a:off x="171450" y="0"/>
              <a:ext cx="4953000" cy="7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300">
                  <a:solidFill>
                    <a:srgbClr val="3A2E2B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Royal Canin</a:t>
              </a:r>
              <a:endParaRPr b="0" sz="13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ru" sz="1050">
                  <a:solidFill>
                    <a:srgbClr val="554840"/>
                  </a:solidFill>
                  <a:latin typeface="Nunito"/>
                  <a:ea typeface="Nunito"/>
                  <a:cs typeface="Nunito"/>
                  <a:sym typeface="Nunito"/>
                </a:rPr>
                <a:t>Подписан договор, происходит обмен документов.</a:t>
              </a:r>
              <a:endParaRPr b="0" sz="1050">
                <a:solidFill>
                  <a:srgbClr val="55484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30" name="Google Shape;33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7"/>
          <p:cNvPicPr preferRelativeResize="0"/>
          <p:nvPr/>
        </p:nvPicPr>
        <p:blipFill>
          <a:blip r:embed="rId4">
            <a:alphaModFix amt="8000"/>
          </a:blip>
          <a:stretch>
            <a:fillRect/>
          </a:stretch>
        </p:blipFill>
        <p:spPr>
          <a:xfrm>
            <a:off x="0" y="0"/>
            <a:ext cx="9112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7"/>
          <p:cNvSpPr txBox="1"/>
          <p:nvPr/>
        </p:nvSpPr>
        <p:spPr>
          <a:xfrm>
            <a:off x="2560525" y="2021475"/>
            <a:ext cx="31446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3" name="Google Shape;333;p17"/>
          <p:cNvSpPr txBox="1"/>
          <p:nvPr/>
        </p:nvSpPr>
        <p:spPr>
          <a:xfrm>
            <a:off x="2616675" y="1970925"/>
            <a:ext cx="3618300" cy="87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PRO-МАРКЕТИНГ</a:t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8"/>
          <p:cNvSpPr txBox="1"/>
          <p:nvPr/>
        </p:nvSpPr>
        <p:spPr>
          <a:xfrm>
            <a:off x="3239950" y="120275"/>
            <a:ext cx="5121000" cy="63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rPr>
              <a:t>UPgrade логотипа</a:t>
            </a:r>
            <a:r>
              <a:rPr b="1" lang="ru" sz="2000">
                <a:latin typeface="Nunito"/>
                <a:ea typeface="Nunito"/>
                <a:cs typeface="Nunito"/>
                <a:sym typeface="Nunito"/>
              </a:rPr>
              <a:t> </a:t>
            </a:r>
            <a:endParaRPr b="1" sz="2000">
              <a:solidFill>
                <a:srgbClr val="474747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474747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474747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474747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41" name="Google Shape;341;p18" title="547000436935425890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9938" y="755975"/>
            <a:ext cx="5714780" cy="3900350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42" name="Google Shape;342;p18" title="e3121180-279a-47b1-9d58-1360848aabd3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500" y="1212925"/>
            <a:ext cx="2986450" cy="298645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43" name="Google Shape;343;p18"/>
          <p:cNvSpPr txBox="1"/>
          <p:nvPr/>
        </p:nvSpPr>
        <p:spPr>
          <a:xfrm>
            <a:off x="1291925" y="697375"/>
            <a:ext cx="1770300" cy="25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Было </a:t>
            </a:r>
            <a:endParaRPr b="1" sz="17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19"/>
          <p:cNvSpPr txBox="1"/>
          <p:nvPr/>
        </p:nvSpPr>
        <p:spPr>
          <a:xfrm>
            <a:off x="2893600" y="143550"/>
            <a:ext cx="5121000" cy="63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Заполнение сайта </a:t>
            </a:r>
            <a:endParaRPr b="1"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51" name="Google Shape;351;p19" title="Снимок экрана 2025-04-16 в 17.54.3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1700" y="779250"/>
            <a:ext cx="7492900" cy="3665980"/>
          </a:xfrm>
          <a:prstGeom prst="rect">
            <a:avLst/>
          </a:prstGeom>
          <a:noFill/>
          <a:ln>
            <a:noFill/>
          </a:ln>
          <a:effectLst>
            <a:outerShdw blurRad="300038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0"/>
          <p:cNvSpPr txBox="1"/>
          <p:nvPr/>
        </p:nvSpPr>
        <p:spPr>
          <a:xfrm>
            <a:off x="2893600" y="143550"/>
            <a:ext cx="5121000" cy="63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Заполнение сайта </a:t>
            </a:r>
            <a:endParaRPr b="1"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59" name="Google Shape;359;p20" title="Снимок экрана 2025-04-16 в 17.53.5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275" y="779248"/>
            <a:ext cx="7807575" cy="3922849"/>
          </a:xfrm>
          <a:prstGeom prst="rect">
            <a:avLst/>
          </a:prstGeom>
          <a:noFill/>
          <a:ln>
            <a:noFill/>
          </a:ln>
          <a:effectLst>
            <a:outerShdw blurRad="22860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1"/>
          <p:cNvSpPr txBox="1"/>
          <p:nvPr/>
        </p:nvSpPr>
        <p:spPr>
          <a:xfrm>
            <a:off x="2893600" y="143550"/>
            <a:ext cx="5121000" cy="63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Заполнение сайта </a:t>
            </a:r>
            <a:endParaRPr b="1"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67" name="Google Shape;367;p21" title="Снимок экрана 2025-04-16 в 17.55.0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275" y="779251"/>
            <a:ext cx="7795850" cy="3901724"/>
          </a:xfrm>
          <a:prstGeom prst="rect">
            <a:avLst/>
          </a:prstGeom>
          <a:noFill/>
          <a:ln>
            <a:noFill/>
          </a:ln>
          <a:effectLst>
            <a:outerShdw blurRad="385763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2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74" name="Google Shape;37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2"/>
          <p:cNvPicPr preferRelativeResize="0"/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0" y="27325"/>
            <a:ext cx="9144000" cy="5088842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2"/>
          <p:cNvSpPr txBox="1"/>
          <p:nvPr/>
        </p:nvSpPr>
        <p:spPr>
          <a:xfrm>
            <a:off x="3503875" y="1842000"/>
            <a:ext cx="3852000" cy="99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PRO-ЦЕЛИ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3"/>
          <p:cNvSpPr txBox="1"/>
          <p:nvPr/>
        </p:nvSpPr>
        <p:spPr>
          <a:xfrm>
            <a:off x="381000" y="285750"/>
            <a:ext cx="4953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400">
                <a:solidFill>
                  <a:srgbClr val="2D241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Наши цели на апрель</a:t>
            </a:r>
            <a:endParaRPr b="0" sz="2400">
              <a:solidFill>
                <a:srgbClr val="2D241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pic>
        <p:nvPicPr>
          <p:cNvPr id="383" name="Google Shape;383;p23" title="92c0e81819c311f0a5e50a89b8a62c69_1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3325" y="501625"/>
            <a:ext cx="4140250" cy="4140250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384" name="Google Shape;384;p23"/>
          <p:cNvGrpSpPr/>
          <p:nvPr/>
        </p:nvGrpSpPr>
        <p:grpSpPr>
          <a:xfrm>
            <a:off x="381000" y="904875"/>
            <a:ext cx="5095875" cy="3905400"/>
            <a:chOff x="381000" y="904875"/>
            <a:chExt cx="5095875" cy="3905400"/>
          </a:xfrm>
        </p:grpSpPr>
        <p:grpSp>
          <p:nvGrpSpPr>
            <p:cNvPr id="385" name="Google Shape;385;p23"/>
            <p:cNvGrpSpPr/>
            <p:nvPr/>
          </p:nvGrpSpPr>
          <p:grpSpPr>
            <a:xfrm>
              <a:off x="381000" y="904875"/>
              <a:ext cx="2476500" cy="1190700"/>
              <a:chOff x="0" y="0"/>
              <a:chExt cx="2476500" cy="1190700"/>
            </a:xfrm>
          </p:grpSpPr>
          <p:sp>
            <p:nvSpPr>
              <p:cNvPr id="386" name="Google Shape;386;p23"/>
              <p:cNvSpPr/>
              <p:nvPr/>
            </p:nvSpPr>
            <p:spPr>
              <a:xfrm>
                <a:off x="0" y="0"/>
                <a:ext cx="2476500" cy="1190700"/>
              </a:xfrm>
              <a:prstGeom prst="roundRect">
                <a:avLst>
                  <a:gd fmla="val 9600" name="adj"/>
                </a:avLst>
              </a:prstGeom>
              <a:solidFill>
                <a:srgbClr val="FFFFFF">
                  <a:alpha val="85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23"/>
              <p:cNvSpPr txBox="1"/>
              <p:nvPr/>
            </p:nvSpPr>
            <p:spPr>
              <a:xfrm>
                <a:off x="0" y="0"/>
                <a:ext cx="2476500" cy="119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33350" lIns="133350" spcFirstLastPara="1" rIns="133350" wrap="square" tIns="13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1200">
                    <a:solidFill>
                      <a:srgbClr val="E86D2A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01. PR &amp; Соцсети</a:t>
                </a:r>
                <a:endParaRPr b="0" sz="1200">
                  <a:solidFill>
                    <a:srgbClr val="E86D2A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ru" sz="1050">
                    <a:solidFill>
                      <a:srgbClr val="4A3E3D"/>
                    </a:solidFill>
                    <a:latin typeface="Nunito"/>
                    <a:ea typeface="Nunito"/>
                    <a:cs typeface="Nunito"/>
                    <a:sym typeface="Nunito"/>
                  </a:rPr>
                  <a:t>Продолжить PR-программу в соцсетях, в частности развитие TG-канала.</a:t>
                </a:r>
                <a:endParaRPr b="0" sz="1050">
                  <a:solidFill>
                    <a:srgbClr val="4A3E3D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88" name="Google Shape;388;p23"/>
            <p:cNvGrpSpPr/>
            <p:nvPr/>
          </p:nvGrpSpPr>
          <p:grpSpPr>
            <a:xfrm>
              <a:off x="3000375" y="904875"/>
              <a:ext cx="2476500" cy="1190700"/>
              <a:chOff x="0" y="0"/>
              <a:chExt cx="2476500" cy="1190700"/>
            </a:xfrm>
          </p:grpSpPr>
          <p:sp>
            <p:nvSpPr>
              <p:cNvPr id="389" name="Google Shape;389;p23"/>
              <p:cNvSpPr/>
              <p:nvPr/>
            </p:nvSpPr>
            <p:spPr>
              <a:xfrm>
                <a:off x="0" y="0"/>
                <a:ext cx="2476500" cy="1190700"/>
              </a:xfrm>
              <a:prstGeom prst="roundRect">
                <a:avLst>
                  <a:gd fmla="val 9600" name="adj"/>
                </a:avLst>
              </a:prstGeom>
              <a:solidFill>
                <a:srgbClr val="FFFFFF">
                  <a:alpha val="85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23"/>
              <p:cNvSpPr txBox="1"/>
              <p:nvPr/>
            </p:nvSpPr>
            <p:spPr>
              <a:xfrm>
                <a:off x="0" y="0"/>
                <a:ext cx="2476500" cy="119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33350" lIns="133350" spcFirstLastPara="1" rIns="133350" wrap="square" tIns="13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1200">
                    <a:solidFill>
                      <a:srgbClr val="E86D2A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02. Сообщество VK</a:t>
                </a:r>
                <a:endParaRPr b="0" sz="1200">
                  <a:solidFill>
                    <a:srgbClr val="E86D2A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ru" sz="1050">
                    <a:solidFill>
                      <a:srgbClr val="4A3E3D"/>
                    </a:solidFill>
                    <a:latin typeface="Nunito"/>
                    <a:ea typeface="Nunito"/>
                    <a:cs typeface="Nunito"/>
                    <a:sym typeface="Nunito"/>
                  </a:rPr>
                  <a:t>Способствовать активному приросту подписчиков в VK.</a:t>
                </a:r>
                <a:endParaRPr b="0" sz="1050">
                  <a:solidFill>
                    <a:srgbClr val="4A3E3D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91" name="Google Shape;391;p23"/>
            <p:cNvGrpSpPr/>
            <p:nvPr/>
          </p:nvGrpSpPr>
          <p:grpSpPr>
            <a:xfrm>
              <a:off x="381000" y="2238375"/>
              <a:ext cx="2476500" cy="1190700"/>
              <a:chOff x="0" y="0"/>
              <a:chExt cx="2476500" cy="1190700"/>
            </a:xfrm>
          </p:grpSpPr>
          <p:sp>
            <p:nvSpPr>
              <p:cNvPr id="392" name="Google Shape;392;p23"/>
              <p:cNvSpPr/>
              <p:nvPr/>
            </p:nvSpPr>
            <p:spPr>
              <a:xfrm>
                <a:off x="0" y="0"/>
                <a:ext cx="2476500" cy="1190700"/>
              </a:xfrm>
              <a:prstGeom prst="roundRect">
                <a:avLst>
                  <a:gd fmla="val 9600" name="adj"/>
                </a:avLst>
              </a:prstGeom>
              <a:solidFill>
                <a:srgbClr val="FFFFFF">
                  <a:alpha val="85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23"/>
              <p:cNvSpPr txBox="1"/>
              <p:nvPr/>
            </p:nvSpPr>
            <p:spPr>
              <a:xfrm>
                <a:off x="0" y="0"/>
                <a:ext cx="2476500" cy="119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33350" lIns="133350" spcFirstLastPara="1" rIns="133350" wrap="square" tIns="13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1200">
                    <a:solidFill>
                      <a:srgbClr val="E86D2A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03. Дизайн &amp; Брендинг</a:t>
                </a:r>
                <a:endParaRPr b="0" sz="1200">
                  <a:solidFill>
                    <a:srgbClr val="E86D2A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ru" sz="1050">
                    <a:solidFill>
                      <a:srgbClr val="4A3E3D"/>
                    </a:solidFill>
                    <a:latin typeface="Nunito"/>
                    <a:ea typeface="Nunito"/>
                    <a:cs typeface="Nunito"/>
                    <a:sym typeface="Nunito"/>
                  </a:rPr>
                  <a:t>Перерисовать обложку и внести заключительные штрихи в логотип.</a:t>
                </a:r>
                <a:endParaRPr b="0" sz="1050">
                  <a:solidFill>
                    <a:srgbClr val="4A3E3D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94" name="Google Shape;394;p23"/>
            <p:cNvGrpSpPr/>
            <p:nvPr/>
          </p:nvGrpSpPr>
          <p:grpSpPr>
            <a:xfrm>
              <a:off x="3000375" y="2238375"/>
              <a:ext cx="2476500" cy="1190700"/>
              <a:chOff x="0" y="0"/>
              <a:chExt cx="2476500" cy="1190700"/>
            </a:xfrm>
          </p:grpSpPr>
          <p:sp>
            <p:nvSpPr>
              <p:cNvPr id="395" name="Google Shape;395;p23"/>
              <p:cNvSpPr/>
              <p:nvPr/>
            </p:nvSpPr>
            <p:spPr>
              <a:xfrm>
                <a:off x="0" y="0"/>
                <a:ext cx="2476500" cy="1190700"/>
              </a:xfrm>
              <a:prstGeom prst="roundRect">
                <a:avLst>
                  <a:gd fmla="val 9600" name="adj"/>
                </a:avLst>
              </a:prstGeom>
              <a:solidFill>
                <a:srgbClr val="FFFFFF">
                  <a:alpha val="85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23"/>
              <p:cNvSpPr txBox="1"/>
              <p:nvPr/>
            </p:nvSpPr>
            <p:spPr>
              <a:xfrm>
                <a:off x="0" y="0"/>
                <a:ext cx="2476500" cy="119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33350" lIns="133350" spcFirstLastPara="1" rIns="133350" wrap="square" tIns="13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1200">
                    <a:solidFill>
                      <a:srgbClr val="E86D2A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04. Пристройство</a:t>
                </a:r>
                <a:endParaRPr b="0" sz="1200">
                  <a:solidFill>
                    <a:srgbClr val="E86D2A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ru" sz="1050">
                    <a:solidFill>
                      <a:srgbClr val="4A3E3D"/>
                    </a:solidFill>
                    <a:latin typeface="Nunito"/>
                    <a:ea typeface="Nunito"/>
                    <a:cs typeface="Nunito"/>
                    <a:sym typeface="Nunito"/>
                  </a:rPr>
                  <a:t>Продолжить работу по пристройству окрепших и социализированных кошек.</a:t>
                </a:r>
                <a:endParaRPr b="0" sz="1050">
                  <a:solidFill>
                    <a:srgbClr val="4A3E3D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97" name="Google Shape;397;p23"/>
            <p:cNvGrpSpPr/>
            <p:nvPr/>
          </p:nvGrpSpPr>
          <p:grpSpPr>
            <a:xfrm>
              <a:off x="381000" y="3571875"/>
              <a:ext cx="2476500" cy="1238400"/>
              <a:chOff x="0" y="0"/>
              <a:chExt cx="2476500" cy="1238400"/>
            </a:xfrm>
          </p:grpSpPr>
          <p:sp>
            <p:nvSpPr>
              <p:cNvPr id="398" name="Google Shape;398;p23"/>
              <p:cNvSpPr/>
              <p:nvPr/>
            </p:nvSpPr>
            <p:spPr>
              <a:xfrm>
                <a:off x="0" y="0"/>
                <a:ext cx="2476500" cy="1238400"/>
              </a:xfrm>
              <a:prstGeom prst="roundRect">
                <a:avLst>
                  <a:gd fmla="val 9230" name="adj"/>
                </a:avLst>
              </a:prstGeom>
              <a:solidFill>
                <a:srgbClr val="FFFFFF">
                  <a:alpha val="85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23"/>
              <p:cNvSpPr txBox="1"/>
              <p:nvPr/>
            </p:nvSpPr>
            <p:spPr>
              <a:xfrm>
                <a:off x="0" y="0"/>
                <a:ext cx="2476500" cy="123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33350" lIns="133350" spcFirstLastPara="1" rIns="133350" wrap="square" tIns="1333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1200">
                    <a:solidFill>
                      <a:srgbClr val="E86D2A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05. Новая локация</a:t>
                </a:r>
                <a:endParaRPr b="0" sz="1200">
                  <a:solidFill>
                    <a:srgbClr val="E86D2A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ru" sz="1050">
                    <a:solidFill>
                      <a:srgbClr val="4A3E3D"/>
                    </a:solidFill>
                    <a:latin typeface="Nunito"/>
                    <a:ea typeface="Nunito"/>
                    <a:cs typeface="Nunito"/>
                    <a:sym typeface="Nunito"/>
                  </a:rPr>
                  <a:t>Полноценно запустить работу на второй локации.</a:t>
                </a:r>
                <a:endParaRPr b="0" sz="1050">
                  <a:solidFill>
                    <a:srgbClr val="4A3E3D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400" name="Google Shape;400;p23"/>
            <p:cNvGrpSpPr/>
            <p:nvPr/>
          </p:nvGrpSpPr>
          <p:grpSpPr>
            <a:xfrm>
              <a:off x="3000375" y="3571875"/>
              <a:ext cx="2476500" cy="1238400"/>
              <a:chOff x="0" y="0"/>
              <a:chExt cx="2476500" cy="1238400"/>
            </a:xfrm>
          </p:grpSpPr>
          <p:sp>
            <p:nvSpPr>
              <p:cNvPr id="401" name="Google Shape;401;p23"/>
              <p:cNvSpPr/>
              <p:nvPr/>
            </p:nvSpPr>
            <p:spPr>
              <a:xfrm>
                <a:off x="0" y="0"/>
                <a:ext cx="2476500" cy="1238400"/>
              </a:xfrm>
              <a:prstGeom prst="roundRect">
                <a:avLst>
                  <a:gd fmla="val 9230" name="adj"/>
                </a:avLst>
              </a:prstGeom>
              <a:solidFill>
                <a:srgbClr val="FFFFFF">
                  <a:alpha val="85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23"/>
              <p:cNvSpPr txBox="1"/>
              <p:nvPr/>
            </p:nvSpPr>
            <p:spPr>
              <a:xfrm>
                <a:off x="0" y="0"/>
                <a:ext cx="2476500" cy="123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14300" lIns="133350" spcFirstLastPara="1" rIns="133350" wrap="square" tIns="1143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ru" sz="1200">
                    <a:solidFill>
                      <a:srgbClr val="E86D2A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06. Платежи и донаты</a:t>
                </a:r>
                <a:endParaRPr b="0" sz="1200">
                  <a:solidFill>
                    <a:srgbClr val="E86D2A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ru" sz="950">
                    <a:solidFill>
                      <a:srgbClr val="4A3E3D"/>
                    </a:solidFill>
                    <a:latin typeface="Nunito"/>
                    <a:ea typeface="Nunito"/>
                    <a:cs typeface="Nunito"/>
                    <a:sym typeface="Nunito"/>
                  </a:rPr>
                  <a:t>Запрос в ВТБ для создания кнопок СБП, VK и QR-кода для донатов.</a:t>
                </a:r>
                <a:endParaRPr b="0" sz="950">
                  <a:solidFill>
                    <a:srgbClr val="4A3E3D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4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8" name="Google Shape;40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24"/>
          <p:cNvPicPr preferRelativeResize="0"/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0" y="5938"/>
            <a:ext cx="9144000" cy="513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24"/>
          <p:cNvSpPr txBox="1"/>
          <p:nvPr/>
        </p:nvSpPr>
        <p:spPr>
          <a:xfrm>
            <a:off x="3447725" y="2032700"/>
            <a:ext cx="3088500" cy="819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PRO-ДОМ</a:t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5"/>
          <p:cNvSpPr txBox="1"/>
          <p:nvPr/>
        </p:nvSpPr>
        <p:spPr>
          <a:xfrm>
            <a:off x="3234400" y="113275"/>
            <a:ext cx="3155700" cy="531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Привет из дома!</a:t>
            </a:r>
            <a:br>
              <a:rPr b="1" lang="ru" sz="2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ru" sz="2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Чика </a:t>
            </a:r>
            <a:endParaRPr b="1" sz="20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18" name="Google Shape;418;p25" title="540937354869223825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6400" y="785487"/>
            <a:ext cx="2992331" cy="3872800"/>
          </a:xfrm>
          <a:prstGeom prst="rect">
            <a:avLst/>
          </a:prstGeom>
          <a:noFill/>
          <a:ln>
            <a:noFill/>
          </a:ln>
          <a:effectLst>
            <a:outerShdw blurRad="214313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19" name="Google Shape;419;p25" title="5402271317757128646 (1)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1100" y="785475"/>
            <a:ext cx="2904581" cy="3872800"/>
          </a:xfrm>
          <a:prstGeom prst="rect">
            <a:avLst/>
          </a:prstGeom>
          <a:noFill/>
          <a:ln>
            <a:noFill/>
          </a:ln>
          <a:effectLst>
            <a:outerShdw blurRad="214313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26"/>
          <p:cNvSpPr txBox="1"/>
          <p:nvPr/>
        </p:nvSpPr>
        <p:spPr>
          <a:xfrm>
            <a:off x="3325025" y="59700"/>
            <a:ext cx="3155700" cy="494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Привет из дома! </a:t>
            </a:r>
            <a:endParaRPr b="1" sz="20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27" name="Google Shape;427;p26" title="542474985802943272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7373" y="879275"/>
            <a:ext cx="2958427" cy="3756726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5400000" dist="85725">
              <a:srgbClr val="000000">
                <a:alpha val="50000"/>
              </a:srgbClr>
            </a:outerShdw>
          </a:effectLst>
        </p:spPr>
      </p:pic>
      <p:pic>
        <p:nvPicPr>
          <p:cNvPr id="428" name="Google Shape;428;p26" title="5424749858029432729 (1)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52400" y="879275"/>
            <a:ext cx="2817550" cy="3756726"/>
          </a:xfrm>
          <a:prstGeom prst="rect">
            <a:avLst/>
          </a:prstGeom>
          <a:noFill/>
          <a:ln>
            <a:noFill/>
          </a:ln>
          <a:effectLst>
            <a:outerShdw blurRad="157163" rotWithShape="0" algn="bl" dir="5400000" dist="66675">
              <a:srgbClr val="000000">
                <a:alpha val="50000"/>
              </a:srgbClr>
            </a:outerShdw>
          </a:effectLst>
        </p:spPr>
      </p:pic>
      <p:sp>
        <p:nvSpPr>
          <p:cNvPr id="429" name="Google Shape;429;p26"/>
          <p:cNvSpPr txBox="1"/>
          <p:nvPr/>
        </p:nvSpPr>
        <p:spPr>
          <a:xfrm>
            <a:off x="3863850" y="354225"/>
            <a:ext cx="1416300" cy="256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Сема</a:t>
            </a:r>
            <a:endParaRPr b="1" sz="20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27"/>
          <p:cNvSpPr txBox="1"/>
          <p:nvPr/>
        </p:nvSpPr>
        <p:spPr>
          <a:xfrm>
            <a:off x="3470175" y="202125"/>
            <a:ext cx="31893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7" name="Google Shape;437;p27"/>
          <p:cNvSpPr txBox="1"/>
          <p:nvPr/>
        </p:nvSpPr>
        <p:spPr>
          <a:xfrm>
            <a:off x="3296825" y="122825"/>
            <a:ext cx="4552500" cy="471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Котобудни </a:t>
            </a:r>
            <a:endParaRPr b="1" sz="25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8" name="Google Shape;438;p27"/>
          <p:cNvSpPr txBox="1"/>
          <p:nvPr/>
        </p:nvSpPr>
        <p:spPr>
          <a:xfrm>
            <a:off x="741200" y="640125"/>
            <a:ext cx="17970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9" name="Google Shape;439;p27"/>
          <p:cNvSpPr txBox="1"/>
          <p:nvPr/>
        </p:nvSpPr>
        <p:spPr>
          <a:xfrm>
            <a:off x="532250" y="737000"/>
            <a:ext cx="5244600" cy="13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0" name="Google Shape;440;p27"/>
          <p:cNvSpPr txBox="1"/>
          <p:nvPr/>
        </p:nvSpPr>
        <p:spPr>
          <a:xfrm>
            <a:off x="5311950" y="3357850"/>
            <a:ext cx="3952800" cy="27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41" name="Google Shape;441;p27" title="545178626054592384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23425" y="1089450"/>
            <a:ext cx="2347145" cy="3129526"/>
          </a:xfrm>
          <a:prstGeom prst="rect">
            <a:avLst/>
          </a:prstGeom>
          <a:noFill/>
          <a:ln>
            <a:noFill/>
          </a:ln>
          <a:effectLst>
            <a:outerShdw blurRad="157163" rotWithShape="0" algn="bl" dir="5400000" dist="57150">
              <a:srgbClr val="000000">
                <a:alpha val="50000"/>
              </a:srgbClr>
            </a:outerShdw>
          </a:effectLst>
        </p:spPr>
      </p:pic>
      <p:pic>
        <p:nvPicPr>
          <p:cNvPr id="442" name="Google Shape;442;p27" title="5451786260545923850 (2)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42725" y="1278550"/>
            <a:ext cx="2063474" cy="2751331"/>
          </a:xfrm>
          <a:prstGeom prst="rect">
            <a:avLst/>
          </a:prstGeom>
          <a:noFill/>
          <a:ln>
            <a:noFill/>
          </a:ln>
          <a:effectLst>
            <a:outerShdw blurRad="314325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43" name="Google Shape;443;p27" title="ad035a02-c897-46ae-a8df-3b6b7580543e.jpe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5750" y="979598"/>
            <a:ext cx="1886576" cy="3349238"/>
          </a:xfrm>
          <a:prstGeom prst="rect">
            <a:avLst/>
          </a:prstGeom>
          <a:noFill/>
          <a:ln>
            <a:noFill/>
          </a:ln>
          <a:effectLst>
            <a:outerShdw blurRad="157163" rotWithShape="0" algn="bl" dir="5400000" dist="76200">
              <a:srgbClr val="000000">
                <a:alpha val="65000"/>
              </a:srgbClr>
            </a:outerShdw>
          </a:effectLst>
        </p:spPr>
      </p:pic>
      <p:pic>
        <p:nvPicPr>
          <p:cNvPr id="444" name="Google Shape;444;p27" title="5431446476548075845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3638" y="1184001"/>
            <a:ext cx="2205319" cy="2940426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6" y="0"/>
            <a:ext cx="913822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28"/>
          <p:cNvSpPr txBox="1"/>
          <p:nvPr/>
        </p:nvSpPr>
        <p:spPr>
          <a:xfrm>
            <a:off x="476250" y="304800"/>
            <a:ext cx="8191500" cy="523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" sz="2600">
                <a:solidFill>
                  <a:srgbClr val="3A2E2B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Помощь приюту</a:t>
            </a:r>
            <a:endParaRPr b="0" sz="2600">
              <a:solidFill>
                <a:srgbClr val="3A2E2B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452" name="Google Shape;452;p28"/>
          <p:cNvGrpSpPr/>
          <p:nvPr/>
        </p:nvGrpSpPr>
        <p:grpSpPr>
          <a:xfrm>
            <a:off x="476250" y="952500"/>
            <a:ext cx="2381400" cy="3714900"/>
            <a:chOff x="0" y="0"/>
            <a:chExt cx="2381400" cy="3714900"/>
          </a:xfrm>
        </p:grpSpPr>
        <p:sp>
          <p:nvSpPr>
            <p:cNvPr id="453" name="Google Shape;453;p28"/>
            <p:cNvSpPr/>
            <p:nvPr/>
          </p:nvSpPr>
          <p:spPr>
            <a:xfrm>
              <a:off x="0" y="0"/>
              <a:ext cx="2381400" cy="3714900"/>
            </a:xfrm>
            <a:prstGeom prst="roundRect">
              <a:avLst>
                <a:gd fmla="val 6400" name="adj"/>
              </a:avLst>
            </a:prstGeom>
            <a:solidFill>
              <a:srgbClr val="FFFFFF">
                <a:alpha val="3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54" name="Google Shape;454;p28"/>
            <p:cNvPicPr preferRelativeResize="0"/>
            <p:nvPr/>
          </p:nvPicPr>
          <p:blipFill rotWithShape="1">
            <a:blip r:embed="rId6">
              <a:alphaModFix/>
            </a:blip>
            <a:srcRect b="0" l="17949" r="17949" t="0"/>
            <a:stretch/>
          </p:blipFill>
          <p:spPr>
            <a:xfrm>
              <a:off x="0" y="0"/>
              <a:ext cx="2381400" cy="3714900"/>
            </a:xfrm>
            <a:prstGeom prst="roundRect">
              <a:avLst>
                <a:gd fmla="val 6400" name="adj"/>
              </a:avLst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455" name="Google Shape;455;p28"/>
          <p:cNvGrpSpPr/>
          <p:nvPr/>
        </p:nvGrpSpPr>
        <p:grpSpPr>
          <a:xfrm>
            <a:off x="3048000" y="952500"/>
            <a:ext cx="2571900" cy="3714900"/>
            <a:chOff x="0" y="0"/>
            <a:chExt cx="2571900" cy="3714900"/>
          </a:xfrm>
        </p:grpSpPr>
        <p:sp>
          <p:nvSpPr>
            <p:cNvPr id="456" name="Google Shape;456;p28"/>
            <p:cNvSpPr/>
            <p:nvPr/>
          </p:nvSpPr>
          <p:spPr>
            <a:xfrm>
              <a:off x="0" y="0"/>
              <a:ext cx="2571900" cy="3714900"/>
            </a:xfrm>
            <a:prstGeom prst="roundRect">
              <a:avLst>
                <a:gd fmla="val 5925" name="adj"/>
              </a:avLst>
            </a:prstGeom>
            <a:solidFill>
              <a:srgbClr val="FFFFFF">
                <a:alpha val="30000"/>
              </a:srgbClr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57" name="Google Shape;457;p28"/>
            <p:cNvPicPr preferRelativeResize="0"/>
            <p:nvPr/>
          </p:nvPicPr>
          <p:blipFill rotWithShape="1">
            <a:blip r:embed="rId7">
              <a:alphaModFix/>
            </a:blip>
            <a:srcRect b="0" l="15384" r="15384" t="0"/>
            <a:stretch/>
          </p:blipFill>
          <p:spPr>
            <a:xfrm>
              <a:off x="0" y="0"/>
              <a:ext cx="2571900" cy="3714900"/>
            </a:xfrm>
            <a:prstGeom prst="roundRect">
              <a:avLst>
                <a:gd fmla="val 5925" name="adj"/>
              </a:avLst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458" name="Google Shape;458;p28"/>
          <p:cNvGrpSpPr/>
          <p:nvPr/>
        </p:nvGrpSpPr>
        <p:grpSpPr>
          <a:xfrm>
            <a:off x="5810250" y="952500"/>
            <a:ext cx="2857500" cy="3714900"/>
            <a:chOff x="0" y="0"/>
            <a:chExt cx="2857500" cy="3714900"/>
          </a:xfrm>
        </p:grpSpPr>
        <p:sp>
          <p:nvSpPr>
            <p:cNvPr id="459" name="Google Shape;459;p28"/>
            <p:cNvSpPr/>
            <p:nvPr/>
          </p:nvSpPr>
          <p:spPr>
            <a:xfrm>
              <a:off x="0" y="0"/>
              <a:ext cx="2857500" cy="3714900"/>
            </a:xfrm>
            <a:prstGeom prst="roundRect">
              <a:avLst>
                <a:gd fmla="val 5333" name="adj"/>
              </a:avLst>
            </a:prstGeom>
            <a:solidFill>
              <a:srgbClr val="FFFFFF">
                <a:alpha val="9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8"/>
            <p:cNvSpPr txBox="1"/>
            <p:nvPr/>
          </p:nvSpPr>
          <p:spPr>
            <a:xfrm>
              <a:off x="0" y="0"/>
              <a:ext cx="2857500" cy="371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600" lIns="228600" spcFirstLastPara="1" rIns="228600" wrap="square" tIns="2286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4A5568"/>
                  </a:solidFill>
                  <a:latin typeface="Nunito"/>
                  <a:ea typeface="Nunito"/>
                  <a:cs typeface="Nunito"/>
                  <a:sym typeface="Nunito"/>
                </a:rPr>
                <a:t>Учащиеся 298 школы Фрунзенского района, их родители и педагоги организовали сбор помощи для приюта и прислали много всего нужного для наших подопечных.</a:t>
              </a:r>
              <a:endParaRPr b="0" sz="1200">
                <a:solidFill>
                  <a:srgbClr val="4A5568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050"/>
                </a:spcBef>
                <a:spcAft>
                  <a:spcPts val="0"/>
                </a:spcAft>
                <a:buNone/>
              </a:pPr>
              <a:r>
                <a:rPr b="0" lang="ru" sz="1200">
                  <a:solidFill>
                    <a:srgbClr val="4A5568"/>
                  </a:solidFill>
                  <a:latin typeface="Nunito"/>
                  <a:ea typeface="Nunito"/>
                  <a:cs typeface="Nunito"/>
                  <a:sym typeface="Nunito"/>
                </a:rPr>
                <a:t>Мы очень признательны ребятам и взрослым, поддержавшим своих детей и воспитавшим в них чуткое отношение к животным!</a:t>
              </a:r>
              <a:endParaRPr b="0" sz="1200">
                <a:solidFill>
                  <a:srgbClr val="4A5568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i="1" lang="ru" sz="1200">
                  <a:solidFill>
                    <a:srgbClr val="C0392B"/>
                  </a:solidFill>
                  <a:highlight>
                    <a:srgbClr val="FFF5EB"/>
                  </a:highlight>
                  <a:latin typeface="Nunito"/>
                  <a:ea typeface="Nunito"/>
                  <a:cs typeface="Nunito"/>
                  <a:sym typeface="Nunito"/>
                </a:rPr>
                <a:t>Очень приятно и трогательно до слёз.</a:t>
              </a:r>
              <a:endParaRPr b="1" i="1" sz="1200">
                <a:solidFill>
                  <a:srgbClr val="C0392B"/>
                </a:solidFill>
                <a:highlight>
                  <a:srgbClr val="FFF5EB"/>
                </a:highlight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495" y="0"/>
            <a:ext cx="914849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250" y="-2882"/>
            <a:ext cx="9148501" cy="5149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4"/>
            <a:ext cx="9144002" cy="5140974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9"/>
          <p:cNvSpPr txBox="1"/>
          <p:nvPr/>
        </p:nvSpPr>
        <p:spPr>
          <a:xfrm>
            <a:off x="685075" y="1819325"/>
            <a:ext cx="3029100" cy="87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Благодарим за     внимание!</a:t>
            </a:r>
            <a:br>
              <a:rPr b="1" lang="ru"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</a:br>
            <a:endParaRPr sz="13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70" name="Google Shape;47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34575" y="617323"/>
            <a:ext cx="3835100" cy="40882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E0BC8C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