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</p:sldIdLst>
  <p:sldSz cy="5143500" cx="9144000"/>
  <p:notesSz cx="6858000" cy="9144000"/>
  <p:embeddedFontLst>
    <p:embeddedFont>
      <p:font typeface="Nunito SemiBold"/>
      <p:regular r:id="rId52"/>
      <p:bold r:id="rId53"/>
      <p:italic r:id="rId54"/>
      <p:boldItalic r:id="rId55"/>
    </p:embeddedFont>
    <p:embeddedFont>
      <p:font typeface="Roboto"/>
      <p:regular r:id="rId56"/>
      <p:bold r:id="rId57"/>
      <p:italic r:id="rId58"/>
      <p:boldItalic r:id="rId59"/>
    </p:embeddedFont>
    <p:embeddedFont>
      <p:font typeface="Nunito"/>
      <p:regular r:id="rId60"/>
      <p:bold r:id="rId61"/>
      <p:italic r:id="rId62"/>
      <p:boldItalic r:id="rId63"/>
    </p:embeddedFont>
    <p:embeddedFont>
      <p:font typeface="Maven Pro"/>
      <p:regular r:id="rId64"/>
      <p:bold r:id="rId65"/>
    </p:embeddedFont>
    <p:embeddedFont>
      <p:font typeface="Nunito ExtraBold"/>
      <p:bold r:id="rId66"/>
      <p:boldItalic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Nunito-italic.fntdata"/><Relationship Id="rId61" Type="http://schemas.openxmlformats.org/officeDocument/2006/relationships/font" Target="fonts/Nunito-bold.fntdata"/><Relationship Id="rId20" Type="http://schemas.openxmlformats.org/officeDocument/2006/relationships/slide" Target="slides/slide15.xml"/><Relationship Id="rId64" Type="http://schemas.openxmlformats.org/officeDocument/2006/relationships/font" Target="fonts/MavenPro-regular.fntdata"/><Relationship Id="rId63" Type="http://schemas.openxmlformats.org/officeDocument/2006/relationships/font" Target="fonts/Nunito-boldItalic.fntdata"/><Relationship Id="rId22" Type="http://schemas.openxmlformats.org/officeDocument/2006/relationships/slide" Target="slides/slide17.xml"/><Relationship Id="rId66" Type="http://schemas.openxmlformats.org/officeDocument/2006/relationships/font" Target="fonts/NunitoExtraBold-bold.fntdata"/><Relationship Id="rId21" Type="http://schemas.openxmlformats.org/officeDocument/2006/relationships/slide" Target="slides/slide16.xml"/><Relationship Id="rId65" Type="http://schemas.openxmlformats.org/officeDocument/2006/relationships/font" Target="fonts/MavenPro-bold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7" Type="http://schemas.openxmlformats.org/officeDocument/2006/relationships/font" Target="fonts/NunitoExtraBold-boldItalic.fntdata"/><Relationship Id="rId60" Type="http://schemas.openxmlformats.org/officeDocument/2006/relationships/font" Target="fonts/Nunito-regular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font" Target="fonts/NunitoSemiBold-bold.fntdata"/><Relationship Id="rId52" Type="http://schemas.openxmlformats.org/officeDocument/2006/relationships/font" Target="fonts/NunitoSemiBold-regular.fntdata"/><Relationship Id="rId11" Type="http://schemas.openxmlformats.org/officeDocument/2006/relationships/slide" Target="slides/slide6.xml"/><Relationship Id="rId55" Type="http://schemas.openxmlformats.org/officeDocument/2006/relationships/font" Target="fonts/NunitoSemiBold-boldItalic.fntdata"/><Relationship Id="rId10" Type="http://schemas.openxmlformats.org/officeDocument/2006/relationships/slide" Target="slides/slide5.xml"/><Relationship Id="rId54" Type="http://schemas.openxmlformats.org/officeDocument/2006/relationships/font" Target="fonts/NunitoSemiBold-italic.fntdata"/><Relationship Id="rId13" Type="http://schemas.openxmlformats.org/officeDocument/2006/relationships/slide" Target="slides/slide8.xml"/><Relationship Id="rId57" Type="http://schemas.openxmlformats.org/officeDocument/2006/relationships/font" Target="fonts/Roboto-bold.fntdata"/><Relationship Id="rId12" Type="http://schemas.openxmlformats.org/officeDocument/2006/relationships/slide" Target="slides/slide7.xml"/><Relationship Id="rId56" Type="http://schemas.openxmlformats.org/officeDocument/2006/relationships/font" Target="fonts/Roboto-regular.fntdata"/><Relationship Id="rId15" Type="http://schemas.openxmlformats.org/officeDocument/2006/relationships/slide" Target="slides/slide10.xml"/><Relationship Id="rId59" Type="http://schemas.openxmlformats.org/officeDocument/2006/relationships/font" Target="fonts/Roboto-boldItalic.fntdata"/><Relationship Id="rId14" Type="http://schemas.openxmlformats.org/officeDocument/2006/relationships/slide" Target="slides/slide9.xml"/><Relationship Id="rId58" Type="http://schemas.openxmlformats.org/officeDocument/2006/relationships/font" Target="fonts/Roboto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c6fa3c898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c6fa3c8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h540e10069f541746_3_29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h540e10069f541746_3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5b6a937689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5b6a93768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h7080b83fd32e0f01_175_2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h7080b83fd32e0f01_175_2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h7080b83fd32e0f01_69_36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h7080b83fd32e0f01_69_3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h7080b83fd32e0f01_175_7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h7080b83fd32e0f01_175_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h7080b83fd32e0f01_175_29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h7080b83fd32e0f01_175_29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h7080b83fd32e0f01_175_36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h7080b83fd32e0f01_175_36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h7080b83fd32e0f01_139_10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h7080b83fd32e0f01_139_10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h7080b83fd32e0f01_69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h7080b83fd32e0f01_69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h46c14900e7dd7ed9_0_1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h46c14900e7dd7ed9_0_1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h46c14900e7dd7ed9_0_6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h46c14900e7dd7ed9_0_6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h7080b83fd32e0f01_175_14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h7080b83fd32e0f01_175_1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h46c14900e7dd7ed9_0_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h46c14900e7dd7ed9_0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h46c14900e7dd7ed9_0_6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h46c14900e7dd7ed9_0_6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h46c14900e7dd7ed9_0_7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h46c14900e7dd7ed9_0_7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h7080b83fd32e0f01_69_19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h7080b83fd32e0f01_69_19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h46c14900e7dd7ed9_0_23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h46c14900e7dd7ed9_0_2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h46c14900e7dd7ed9_0_6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h46c14900e7dd7ed9_0_6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h46c14900e7dd7ed9_0_16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h46c14900e7dd7ed9_0_16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h46c14900e7dd7ed9_0_6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h46c14900e7dd7ed9_0_6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h46c14900e7dd7ed9_0_7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h46c14900e7dd7ed9_0_7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h7080b83fd32e0f01_69_9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h7080b83fd32e0f01_69_9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h7080b83fd32e0f01_139_17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h7080b83fd32e0f01_139_17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35b6a937689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35b6a937689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35b6a937689_0_5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g35b6a937689_0_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362762638f3_0_1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362762638f3_0_1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hc0d340f033bafab_1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hc0d340f033bafab_1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hc0d340f033bafab_1_9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hc0d340f033bafab_1_9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35c4cfeff8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35c4cfef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h540e10069f541746_3_1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h540e10069f541746_3_1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h540e10069f541746_3_20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h540e10069f541746_3_2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h540e10069f541746_3_26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h540e10069f541746_3_26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319aaffac44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319aaffac44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h540e10069f541746_3_38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h540e10069f541746_3_38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319aaffac44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" name="Google Shape;833;g319aaffac44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33a7765a20f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33a7765a20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35a56353b0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35a56353b0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356bd4b65a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356bd4b65a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35b70df02a2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35b70df02a2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3526c26a537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0" name="Google Shape;900;g3526c26a537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362762638f3_0_25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" name="Google Shape;915;g362762638f3_0_25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35b70df02a2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35b70df02a2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g362762638f3_0_28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0" name="Google Shape;950;g362762638f3_0_28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h540e10069f541746_3_45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h540e10069f541746_3_4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c6fa3c898_0_2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" name="Google Shape;983;gc6fa3c898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 и описание (g3fbe698a9d0_12_0)">
  <p:cSld name="Заголовок раздела и описание (g3fbe698a9d0_12_0)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5" name="Google Shape;275;p13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76" name="Google Shape;276;p13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77" name="Google Shape;277;p1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540e10069f541746_46_0)">
  <p:cSld name="Заголовок и текст (h540e10069f541746_46_0)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0" name="Google Shape;280;p1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81" name="Google Shape;281;p1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g3fbe698a9d0_54_0)">
  <p:cSld name="Заголовок и текст (g3fbe698a9d0_54_0)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4" name="Google Shape;284;p15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85" name="Google Shape;285;p1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540e10069f541746_62_0)">
  <p:cSld name="Заголовок и текст (h540e10069f541746_62_0)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8" name="Google Shape;288;p16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89" name="Google Shape;289;p1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g3fbe698a9d0_71_0)">
  <p:cSld name="Заголовок и текст (g3fbe698a9d0_71_0)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7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2" name="Google Shape;292;p17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93" name="Google Shape;293;p1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ние раздела (h540e10069f541746_79_0)">
  <p:cSld name="Название раздела (h540e10069f541746_79_0)">
    <p:bg>
      <p:bgPr>
        <a:solidFill>
          <a:schemeClr val="dk1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8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6" name="Google Shape;296;p1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c0d340f033bafab_9_0)">
  <p:cSld name="Заголовок и текст (hc0d340f033bafab_9_0)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9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9" name="Google Shape;299;p19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0" name="Google Shape;300;p1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g3f8f589c752_17_0)">
  <p:cSld name="Заголовок и текст (g3f8f589c752_17_0)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0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3" name="Google Shape;303;p20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4" name="Google Shape;304;p2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7080b83fd32e0f01_40_0)">
  <p:cSld name="Заголовок и текст (h7080b83fd32e0f01_40_0)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1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7" name="Google Shape;307;p21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8" name="Google Shape;308;p2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7080b83fd32e0f01_49_0)">
  <p:cSld name="Заголовок и текст (h7080b83fd32e0f01_49_0)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2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1" name="Google Shape;311;p22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2" name="Google Shape;312;p2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7080b83fd32e0f01_78_0)">
  <p:cSld name="Заголовок и текст (h7080b83fd32e0f01_78_0)"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5" name="Google Shape;315;p23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6" name="Google Shape;316;p2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7080b83fd32e0f01_86_0)">
  <p:cSld name="Заголовок и текст (h7080b83fd32e0f01_86_0)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9" name="Google Shape;319;p2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20" name="Google Shape;320;p2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g3f8f61a246a_103_0)">
  <p:cSld name="Заголовок и текст (g3f8f61a246a_103_0)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3" name="Google Shape;323;p25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24" name="Google Shape;324;p2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g3f8f61a246a_120_0)">
  <p:cSld name="Заголовок и текст (g3f8f61a246a_120_0)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7" name="Google Shape;327;p26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28" name="Google Shape;328;p2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g3f8f61a246a_128_0)">
  <p:cSld name="Заголовок и текст (g3f8f61a246a_128_0)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7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1" name="Google Shape;331;p27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32" name="Google Shape;332;p2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7080b83fd32e0f01_164_0)">
  <p:cSld name="Заголовок и текст (h7080b83fd32e0f01_164_0)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8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5" name="Google Shape;335;p28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36" name="Google Shape;336;p2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g3f8f61a246a_173_0)">
  <p:cSld name="Заголовок и текст (g3f8f61a246a_173_0)"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9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9" name="Google Shape;339;p29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40" name="Google Shape;340;p2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g3f8f61a246a_192_0)">
  <p:cSld name="Заголовок и текст (g3f8f61a246a_192_0)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0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44" name="Google Shape;344;p3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g3f8f61a246a_200_0)">
  <p:cSld name="Заголовок и текст (g3f8f61a246a_200_0)"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1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7" name="Google Shape;347;p31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48" name="Google Shape;348;p3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2da36af5cb07b4f3_8_0)">
  <p:cSld name="Заголовок и текст (h2da36af5cb07b4f3_8_0)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2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1" name="Google Shape;351;p32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52" name="Google Shape;352;p3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g3f8f675b0fe_18_0)">
  <p:cSld name="Заголовок и текст (g3f8f675b0fe_18_0)"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5" name="Google Shape;355;p33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56" name="Google Shape;356;p3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g3f8f675b0fe_26_0)">
  <p:cSld name="Заголовок и текст (g3f8f675b0fe_26_0)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9" name="Google Shape;359;p3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60" name="Google Shape;360;p3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34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4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6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4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6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image" Target="../media/image4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Relationship Id="rId4" Type="http://schemas.openxmlformats.org/officeDocument/2006/relationships/image" Target="../media/image4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5" Type="http://schemas.openxmlformats.org/officeDocument/2006/relationships/image" Target="../media/image4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png"/><Relationship Id="rId4" Type="http://schemas.openxmlformats.org/officeDocument/2006/relationships/image" Target="../media/image6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4.png"/><Relationship Id="rId4" Type="http://schemas.openxmlformats.org/officeDocument/2006/relationships/image" Target="../media/image6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png"/><Relationship Id="rId4" Type="http://schemas.openxmlformats.org/officeDocument/2006/relationships/image" Target="../media/image29.jpg"/><Relationship Id="rId5" Type="http://schemas.openxmlformats.org/officeDocument/2006/relationships/image" Target="../media/image15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4.png"/><Relationship Id="rId4" Type="http://schemas.openxmlformats.org/officeDocument/2006/relationships/image" Target="../media/image19.jpg"/><Relationship Id="rId5" Type="http://schemas.openxmlformats.org/officeDocument/2006/relationships/image" Target="../media/image21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7.png"/><Relationship Id="rId4" Type="http://schemas.openxmlformats.org/officeDocument/2006/relationships/image" Target="../media/image18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1.png"/><Relationship Id="rId4" Type="http://schemas.openxmlformats.org/officeDocument/2006/relationships/image" Target="../media/image20.jpg"/><Relationship Id="rId5" Type="http://schemas.openxmlformats.org/officeDocument/2006/relationships/image" Target="../media/image42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1.png"/><Relationship Id="rId4" Type="http://schemas.openxmlformats.org/officeDocument/2006/relationships/image" Target="../media/image22.jpg"/><Relationship Id="rId5" Type="http://schemas.openxmlformats.org/officeDocument/2006/relationships/image" Target="../media/image23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7.png"/><Relationship Id="rId4" Type="http://schemas.openxmlformats.org/officeDocument/2006/relationships/image" Target="../media/image2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4.png"/><Relationship Id="rId4" Type="http://schemas.openxmlformats.org/officeDocument/2006/relationships/image" Target="../media/image26.jpg"/><Relationship Id="rId5" Type="http://schemas.openxmlformats.org/officeDocument/2006/relationships/image" Target="../media/image27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4.png"/><Relationship Id="rId4" Type="http://schemas.openxmlformats.org/officeDocument/2006/relationships/image" Target="../media/image41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4.png"/><Relationship Id="rId4" Type="http://schemas.openxmlformats.org/officeDocument/2006/relationships/image" Target="../media/image32.jpg"/><Relationship Id="rId5" Type="http://schemas.openxmlformats.org/officeDocument/2006/relationships/image" Target="../media/image34.jpg"/><Relationship Id="rId6" Type="http://schemas.openxmlformats.org/officeDocument/2006/relationships/image" Target="../media/image33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7.png"/><Relationship Id="rId4" Type="http://schemas.openxmlformats.org/officeDocument/2006/relationships/image" Target="../media/image2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5.png"/><Relationship Id="rId4" Type="http://schemas.openxmlformats.org/officeDocument/2006/relationships/image" Target="../media/image36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7.png"/><Relationship Id="rId4" Type="http://schemas.openxmlformats.org/officeDocument/2006/relationships/image" Target="../media/image38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9.png"/><Relationship Id="rId4" Type="http://schemas.openxmlformats.org/officeDocument/2006/relationships/image" Target="../media/image3.png"/><Relationship Id="rId5" Type="http://schemas.openxmlformats.org/officeDocument/2006/relationships/image" Target="../media/image50.jpg"/><Relationship Id="rId6" Type="http://schemas.openxmlformats.org/officeDocument/2006/relationships/image" Target="../media/image48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9.png"/><Relationship Id="rId4" Type="http://schemas.openxmlformats.org/officeDocument/2006/relationships/image" Target="../media/image3.png"/><Relationship Id="rId5" Type="http://schemas.openxmlformats.org/officeDocument/2006/relationships/image" Target="../media/image47.jpg"/><Relationship Id="rId6" Type="http://schemas.openxmlformats.org/officeDocument/2006/relationships/image" Target="../media/image53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9.png"/><Relationship Id="rId4" Type="http://schemas.openxmlformats.org/officeDocument/2006/relationships/image" Target="../media/image3.png"/><Relationship Id="rId5" Type="http://schemas.openxmlformats.org/officeDocument/2006/relationships/image" Target="../media/image44.png"/><Relationship Id="rId6" Type="http://schemas.openxmlformats.org/officeDocument/2006/relationships/image" Target="../media/image57.jpg"/><Relationship Id="rId7" Type="http://schemas.openxmlformats.org/officeDocument/2006/relationships/image" Target="../media/image58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9.png"/><Relationship Id="rId4" Type="http://schemas.openxmlformats.org/officeDocument/2006/relationships/image" Target="../media/image3.png"/><Relationship Id="rId5" Type="http://schemas.openxmlformats.org/officeDocument/2006/relationships/image" Target="../media/image44.png"/><Relationship Id="rId6" Type="http://schemas.openxmlformats.org/officeDocument/2006/relationships/image" Target="../media/image76.jpg"/><Relationship Id="rId7" Type="http://schemas.openxmlformats.org/officeDocument/2006/relationships/image" Target="../media/image65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9.png"/><Relationship Id="rId4" Type="http://schemas.openxmlformats.org/officeDocument/2006/relationships/image" Target="../media/image3.png"/><Relationship Id="rId5" Type="http://schemas.openxmlformats.org/officeDocument/2006/relationships/image" Target="../media/image60.jpg"/><Relationship Id="rId6" Type="http://schemas.openxmlformats.org/officeDocument/2006/relationships/image" Target="../media/image70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9.png"/><Relationship Id="rId4" Type="http://schemas.openxmlformats.org/officeDocument/2006/relationships/image" Target="../media/image3.png"/><Relationship Id="rId5" Type="http://schemas.openxmlformats.org/officeDocument/2006/relationships/image" Target="../media/image44.png"/><Relationship Id="rId6" Type="http://schemas.openxmlformats.org/officeDocument/2006/relationships/image" Target="../media/image72.jpg"/><Relationship Id="rId7" Type="http://schemas.openxmlformats.org/officeDocument/2006/relationships/image" Target="../media/image82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9.png"/><Relationship Id="rId4" Type="http://schemas.openxmlformats.org/officeDocument/2006/relationships/image" Target="../media/image3.png"/><Relationship Id="rId5" Type="http://schemas.openxmlformats.org/officeDocument/2006/relationships/image" Target="../media/image59.jpg"/><Relationship Id="rId6" Type="http://schemas.openxmlformats.org/officeDocument/2006/relationships/image" Target="../media/image62.jpg"/><Relationship Id="rId7" Type="http://schemas.openxmlformats.org/officeDocument/2006/relationships/image" Target="../media/image79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9.png"/><Relationship Id="rId4" Type="http://schemas.openxmlformats.org/officeDocument/2006/relationships/image" Target="../media/image3.png"/><Relationship Id="rId5" Type="http://schemas.openxmlformats.org/officeDocument/2006/relationships/image" Target="../media/image61.jpg"/><Relationship Id="rId6" Type="http://schemas.openxmlformats.org/officeDocument/2006/relationships/image" Target="../media/image83.jpg"/><Relationship Id="rId7" Type="http://schemas.openxmlformats.org/officeDocument/2006/relationships/image" Target="../media/image78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64.jpg"/><Relationship Id="rId4" Type="http://schemas.openxmlformats.org/officeDocument/2006/relationships/image" Target="../media/image67.jpg"/><Relationship Id="rId5" Type="http://schemas.openxmlformats.org/officeDocument/2006/relationships/image" Target="../media/image85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.png"/><Relationship Id="rId4" Type="http://schemas.openxmlformats.org/officeDocument/2006/relationships/image" Target="../media/image39.png"/><Relationship Id="rId5" Type="http://schemas.openxmlformats.org/officeDocument/2006/relationships/image" Target="../media/image71.png"/><Relationship Id="rId6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5"/>
          <p:cNvSpPr txBox="1"/>
          <p:nvPr>
            <p:ph type="title"/>
          </p:nvPr>
        </p:nvSpPr>
        <p:spPr>
          <a:xfrm>
            <a:off x="1834725" y="1400450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Благотворительный фонд спасения бездомных животных  </a:t>
            </a:r>
            <a:br>
              <a:rPr lang="ru"/>
            </a:br>
            <a:r>
              <a:rPr lang="ru"/>
              <a:t>                 </a:t>
            </a:r>
            <a:br>
              <a:rPr lang="ru"/>
            </a:br>
            <a:r>
              <a:rPr lang="ru"/>
              <a:t>«Полюби бездомного котенка»</a:t>
            </a:r>
            <a:endParaRPr/>
          </a:p>
        </p:txBody>
      </p:sp>
      <p:pic>
        <p:nvPicPr>
          <p:cNvPr id="366" name="Google Shape;36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35"/>
          <p:cNvSpPr txBox="1"/>
          <p:nvPr/>
        </p:nvSpPr>
        <p:spPr>
          <a:xfrm>
            <a:off x="707375" y="1157750"/>
            <a:ext cx="6187800" cy="2358300"/>
          </a:xfrm>
          <a:prstGeom prst="rect">
            <a:avLst/>
          </a:prstGeom>
          <a:noFill/>
          <a:ln>
            <a:noFill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Благотворительный фонд спасения бездомных животных </a:t>
            </a:r>
            <a:b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</a:br>
            <a:b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“Полюби бездомного котенка”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68" name="Google Shape;36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6100" y="2571750"/>
            <a:ext cx="2278523" cy="227852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6"/>
          <p:cNvSpPr txBox="1"/>
          <p:nvPr/>
        </p:nvSpPr>
        <p:spPr>
          <a:xfrm>
            <a:off x="428625" y="238125"/>
            <a:ext cx="82869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332C27"/>
                </a:solidFill>
                <a:latin typeface="Nunito"/>
                <a:ea typeface="Nunito"/>
                <a:cs typeface="Nunito"/>
                <a:sym typeface="Nunito"/>
              </a:rPr>
              <a:t>Что было сделано за май и июнь:</a:t>
            </a:r>
            <a:endParaRPr b="1" sz="2200">
              <a:solidFill>
                <a:srgbClr val="332C27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374" name="Google Shape;374;p36"/>
          <p:cNvGrpSpPr/>
          <p:nvPr/>
        </p:nvGrpSpPr>
        <p:grpSpPr>
          <a:xfrm>
            <a:off x="428625" y="762000"/>
            <a:ext cx="8286675" cy="762000"/>
            <a:chOff x="428625" y="762000"/>
            <a:chExt cx="8286675" cy="762000"/>
          </a:xfrm>
        </p:grpSpPr>
        <p:sp>
          <p:nvSpPr>
            <p:cNvPr id="375" name="Google Shape;375;p36"/>
            <p:cNvSpPr/>
            <p:nvPr/>
          </p:nvSpPr>
          <p:spPr>
            <a:xfrm>
              <a:off x="428625" y="762000"/>
              <a:ext cx="2571900" cy="762000"/>
            </a:xfrm>
            <a:prstGeom prst="roundRect">
              <a:avLst>
                <a:gd fmla="val 15000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36"/>
            <p:cNvSpPr txBox="1"/>
            <p:nvPr/>
          </p:nvSpPr>
          <p:spPr>
            <a:xfrm>
              <a:off x="428625" y="762000"/>
              <a:ext cx="25719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152400" spcFirstLastPara="1" rIns="152400" wrap="square" tIns="952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40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5 </a:t>
              </a:r>
              <a:r>
                <a:rPr b="1" lang="ru" sz="1200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животных</a:t>
              </a:r>
              <a:endParaRPr b="0" sz="240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665E55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Нашли новый дом</a:t>
              </a:r>
              <a:endParaRPr b="0" sz="1100">
                <a:solidFill>
                  <a:srgbClr val="665E55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sp>
          <p:nvSpPr>
            <p:cNvPr id="377" name="Google Shape;377;p36"/>
            <p:cNvSpPr/>
            <p:nvPr/>
          </p:nvSpPr>
          <p:spPr>
            <a:xfrm>
              <a:off x="3286125" y="762000"/>
              <a:ext cx="2571900" cy="762000"/>
            </a:xfrm>
            <a:prstGeom prst="roundRect">
              <a:avLst>
                <a:gd fmla="val 15000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36"/>
            <p:cNvSpPr txBox="1"/>
            <p:nvPr/>
          </p:nvSpPr>
          <p:spPr>
            <a:xfrm>
              <a:off x="3286125" y="762000"/>
              <a:ext cx="25719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152400" spcFirstLastPara="1" rIns="152400" wrap="square" tIns="952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400">
                  <a:solidFill>
                    <a:srgbClr val="2E7D32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12 </a:t>
              </a:r>
              <a:r>
                <a:rPr b="1" lang="ru" sz="1200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прибыло</a:t>
              </a:r>
              <a:endParaRPr b="0" sz="2400">
                <a:solidFill>
                  <a:srgbClr val="2E7D32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000">
                  <a:solidFill>
                    <a:srgbClr val="665E55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(2-ое, к сожалению, погибли)</a:t>
              </a:r>
              <a:endParaRPr b="0" sz="1000">
                <a:solidFill>
                  <a:srgbClr val="665E55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sp>
          <p:nvSpPr>
            <p:cNvPr id="379" name="Google Shape;379;p36"/>
            <p:cNvSpPr/>
            <p:nvPr/>
          </p:nvSpPr>
          <p:spPr>
            <a:xfrm>
              <a:off x="6096000" y="762000"/>
              <a:ext cx="2619300" cy="762000"/>
            </a:xfrm>
            <a:prstGeom prst="roundRect">
              <a:avLst>
                <a:gd fmla="val 15000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36"/>
            <p:cNvSpPr txBox="1"/>
            <p:nvPr/>
          </p:nvSpPr>
          <p:spPr>
            <a:xfrm>
              <a:off x="6096000" y="762000"/>
              <a:ext cx="26193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152400" spcFirstLastPara="1" rIns="152400" wrap="square" tIns="952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400">
                  <a:solidFill>
                    <a:srgbClr val="1976D2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36</a:t>
              </a:r>
              <a:endParaRPr b="0" sz="2400">
                <a:solidFill>
                  <a:srgbClr val="1976D2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665E55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Текущая емкость приюта</a:t>
              </a:r>
              <a:endParaRPr b="0" sz="1100">
                <a:solidFill>
                  <a:srgbClr val="665E55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pic>
        <p:nvPicPr>
          <p:cNvPr id="381" name="Google Shape;381;p36"/>
          <p:cNvPicPr preferRelativeResize="0"/>
          <p:nvPr/>
        </p:nvPicPr>
        <p:blipFill rotWithShape="1">
          <a:blip r:embed="rId4">
            <a:alphaModFix/>
          </a:blip>
          <a:srcRect b="0" l="9704" r="9696" t="0"/>
          <a:stretch/>
        </p:blipFill>
        <p:spPr>
          <a:xfrm>
            <a:off x="428625" y="1666875"/>
            <a:ext cx="2571900" cy="3190800"/>
          </a:xfrm>
          <a:prstGeom prst="roundRect">
            <a:avLst>
              <a:gd fmla="val 5185" name="adj"/>
            </a:avLst>
          </a:prstGeom>
          <a:noFill/>
          <a:ln>
            <a:noFill/>
          </a:ln>
        </p:spPr>
      </p:pic>
      <p:grpSp>
        <p:nvGrpSpPr>
          <p:cNvPr id="382" name="Google Shape;382;p36"/>
          <p:cNvGrpSpPr/>
          <p:nvPr/>
        </p:nvGrpSpPr>
        <p:grpSpPr>
          <a:xfrm>
            <a:off x="3286125" y="1666875"/>
            <a:ext cx="5429400" cy="3191025"/>
            <a:chOff x="3286125" y="1666875"/>
            <a:chExt cx="5429400" cy="3191025"/>
          </a:xfrm>
        </p:grpSpPr>
        <p:sp>
          <p:nvSpPr>
            <p:cNvPr id="383" name="Google Shape;383;p36"/>
            <p:cNvSpPr/>
            <p:nvPr/>
          </p:nvSpPr>
          <p:spPr>
            <a:xfrm>
              <a:off x="3286125" y="1666875"/>
              <a:ext cx="5429400" cy="1000200"/>
            </a:xfrm>
            <a:prstGeom prst="roundRect">
              <a:avLst>
                <a:gd fmla="val 11428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36"/>
            <p:cNvSpPr txBox="1"/>
            <p:nvPr/>
          </p:nvSpPr>
          <p:spPr>
            <a:xfrm>
              <a:off x="3286125" y="1666875"/>
              <a:ext cx="5429400" cy="10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71450" spcFirstLastPara="1" rIns="17145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20">
                  <a:solidFill>
                    <a:srgbClr val="D96B27"/>
                  </a:solidFill>
                  <a:latin typeface="Nunito"/>
                  <a:ea typeface="Nunito"/>
                  <a:cs typeface="Nunito"/>
                  <a:sym typeface="Nunito"/>
                </a:rPr>
                <a:t>📢 Продвижение &amp; Соцсети</a:t>
              </a:r>
              <a:endParaRPr b="1" sz="1020">
                <a:solidFill>
                  <a:srgbClr val="D96B27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893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• </a:t>
              </a:r>
              <a:r>
                <a:rPr b="1" lang="ru" sz="893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Поиск рекламы для ТГ-канала:</a:t>
              </a:r>
              <a:r>
                <a:rPr lang="ru" sz="893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 С конца марта начали самостоятельный поиск рекламы. На 23.06 количество пришедших подписчиков составило </a:t>
              </a:r>
              <a:r>
                <a:rPr b="1" lang="ru" sz="893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чуть более 100</a:t>
              </a:r>
              <a:r>
                <a:rPr lang="ru" sz="893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. Всего канал насчитывает </a:t>
              </a:r>
              <a:r>
                <a:rPr b="1" lang="ru" sz="893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402 подписчика</a:t>
              </a:r>
              <a:r>
                <a:rPr lang="ru" sz="893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.</a:t>
              </a:r>
              <a:endParaRPr sz="893">
                <a:solidFill>
                  <a:srgbClr val="332C27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lang="ru" sz="893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• </a:t>
              </a:r>
              <a:r>
                <a:rPr b="1" lang="ru" sz="893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Обновление визуала:</a:t>
              </a:r>
              <a:r>
                <a:rPr lang="ru" sz="893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 Перерисован логотип и обложка VK.</a:t>
              </a:r>
              <a:endParaRPr sz="893">
                <a:solidFill>
                  <a:srgbClr val="332C2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85" name="Google Shape;385;p36"/>
            <p:cNvSpPr/>
            <p:nvPr/>
          </p:nvSpPr>
          <p:spPr>
            <a:xfrm>
              <a:off x="3286125" y="2781300"/>
              <a:ext cx="5429400" cy="1095300"/>
            </a:xfrm>
            <a:prstGeom prst="roundRect">
              <a:avLst>
                <a:gd fmla="val 1043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36"/>
            <p:cNvSpPr txBox="1"/>
            <p:nvPr/>
          </p:nvSpPr>
          <p:spPr>
            <a:xfrm>
              <a:off x="3286125" y="2781300"/>
              <a:ext cx="54294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71450" spcFirstLastPara="1" rIns="17145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10">
                  <a:solidFill>
                    <a:srgbClr val="D96B27"/>
                  </a:solidFill>
                  <a:latin typeface="Nunito"/>
                  <a:ea typeface="Nunito"/>
                  <a:cs typeface="Nunito"/>
                  <a:sym typeface="Nunito"/>
                </a:rPr>
                <a:t>💳 Финансы &amp; Партнеры</a:t>
              </a:r>
              <a:endParaRPr b="1" sz="1110">
                <a:solidFill>
                  <a:srgbClr val="D96B27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971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• </a:t>
              </a:r>
              <a:r>
                <a:rPr b="1" lang="ru" sz="971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МИКСПЛАТ:</a:t>
              </a:r>
              <a:r>
                <a:rPr lang="ru" sz="971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 Подключили эквайринг и СБП, добавили кнопку пожертвований в VK. Готовимся запустить удобный перевод в TG (требуется рубеж в 400 подписчиков).</a:t>
              </a:r>
              <a:endParaRPr sz="971">
                <a:solidFill>
                  <a:srgbClr val="332C27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lang="ru" sz="971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• </a:t>
              </a:r>
              <a:r>
                <a:rPr b="1" lang="ru" sz="971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Royal Canin:</a:t>
              </a:r>
              <a:r>
                <a:rPr lang="ru" sz="971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 Наладили систематические поставки на локации.</a:t>
              </a:r>
              <a:endParaRPr sz="971">
                <a:solidFill>
                  <a:srgbClr val="332C2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87" name="Google Shape;387;p36"/>
            <p:cNvSpPr/>
            <p:nvPr/>
          </p:nvSpPr>
          <p:spPr>
            <a:xfrm>
              <a:off x="3286125" y="4000500"/>
              <a:ext cx="5429400" cy="857400"/>
            </a:xfrm>
            <a:prstGeom prst="roundRect">
              <a:avLst>
                <a:gd fmla="val 13333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36"/>
            <p:cNvSpPr txBox="1"/>
            <p:nvPr/>
          </p:nvSpPr>
          <p:spPr>
            <a:xfrm>
              <a:off x="3286125" y="4000500"/>
              <a:ext cx="54294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71450" spcFirstLastPara="1" rIns="171450" wrap="square" tIns="1143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D96B27"/>
                  </a:solidFill>
                  <a:latin typeface="Nunito"/>
                  <a:ea typeface="Nunito"/>
                  <a:cs typeface="Nunito"/>
                  <a:sym typeface="Nunito"/>
                </a:rPr>
                <a:t>🏥 Здоровье &amp; Документы</a:t>
              </a:r>
              <a:endParaRPr b="1" sz="1200">
                <a:solidFill>
                  <a:srgbClr val="D96B27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1050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• </a:t>
              </a:r>
              <a:r>
                <a:rPr b="1" lang="ru" sz="1050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Лечение и профилактика:</a:t>
              </a:r>
              <a:r>
                <a:rPr lang="ru" sz="1050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 Проводим все необходимые мероприятия.</a:t>
              </a:r>
              <a:endParaRPr sz="1050">
                <a:solidFill>
                  <a:srgbClr val="332C27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lang="ru" sz="1050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• </a:t>
              </a:r>
              <a:r>
                <a:rPr b="1" lang="ru" sz="1050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МИНЮСТ:</a:t>
              </a:r>
              <a:r>
                <a:rPr lang="ru" sz="1050">
                  <a:solidFill>
                    <a:srgbClr val="332C27"/>
                  </a:solidFill>
                  <a:latin typeface="Nunito"/>
                  <a:ea typeface="Nunito"/>
                  <a:cs typeface="Nunito"/>
                  <a:sym typeface="Nunito"/>
                </a:rPr>
                <a:t> Проверка пройдена. Заявление успешно загружено на сайт.</a:t>
              </a:r>
              <a:endParaRPr sz="1050">
                <a:solidFill>
                  <a:srgbClr val="332C2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37"/>
          <p:cNvSpPr txBox="1"/>
          <p:nvPr/>
        </p:nvSpPr>
        <p:spPr>
          <a:xfrm>
            <a:off x="2133775" y="314450"/>
            <a:ext cx="53793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UPgrade логотипа</a:t>
            </a:r>
            <a:br>
              <a:rPr b="1" lang="ru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b="1" lang="ru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Финальная версия</a:t>
            </a:r>
            <a:endParaRPr b="1"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95" name="Google Shape;395;p37" title="Логотип круглая версия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300" y="1292100"/>
            <a:ext cx="3166976" cy="3166976"/>
          </a:xfrm>
          <a:prstGeom prst="rect">
            <a:avLst/>
          </a:prstGeom>
          <a:noFill/>
          <a:ln>
            <a:noFill/>
          </a:ln>
          <a:effectLst>
            <a:outerShdw blurRad="100013" rotWithShape="0" algn="bl" dir="5400000" dist="28575">
              <a:srgbClr val="000000">
                <a:alpha val="50000"/>
              </a:srgbClr>
            </a:outerShdw>
          </a:effectLst>
        </p:spPr>
      </p:pic>
      <p:pic>
        <p:nvPicPr>
          <p:cNvPr id="396" name="Google Shape;396;p37" title="Логотип основная версия (1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59125" y="1909023"/>
            <a:ext cx="5056302" cy="193312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28575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Google Shape;401;p38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402" name="Google Shape;402;p38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3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04" name="Google Shape;40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38"/>
          <p:cNvSpPr/>
          <p:nvPr/>
        </p:nvSpPr>
        <p:spPr>
          <a:xfrm>
            <a:off x="666750" y="666750"/>
            <a:ext cx="3524400" cy="3905400"/>
          </a:xfrm>
          <a:prstGeom prst="roundRect">
            <a:avLst>
              <a:gd fmla="val 6486" name="adj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6" name="Google Shape;406;p38"/>
          <p:cNvPicPr preferRelativeResize="0"/>
          <p:nvPr/>
        </p:nvPicPr>
        <p:blipFill rotWithShape="1">
          <a:blip r:embed="rId4">
            <a:alphaModFix/>
          </a:blip>
          <a:srcRect b="50" l="0" r="0" t="40"/>
          <a:stretch/>
        </p:blipFill>
        <p:spPr>
          <a:xfrm>
            <a:off x="1095450" y="843000"/>
            <a:ext cx="2667000" cy="355290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38"/>
          <p:cNvSpPr/>
          <p:nvPr/>
        </p:nvSpPr>
        <p:spPr>
          <a:xfrm>
            <a:off x="4476750" y="666750"/>
            <a:ext cx="4000500" cy="3905400"/>
          </a:xfrm>
          <a:prstGeom prst="roundRect">
            <a:avLst>
              <a:gd fmla="val 5853" name="adj"/>
            </a:avLst>
          </a:prstGeom>
          <a:solidFill>
            <a:srgbClr val="FFFFFF">
              <a:alpha val="6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38"/>
          <p:cNvSpPr/>
          <p:nvPr/>
        </p:nvSpPr>
        <p:spPr>
          <a:xfrm>
            <a:off x="4762500" y="971550"/>
            <a:ext cx="1809600" cy="266700"/>
          </a:xfrm>
          <a:prstGeom prst="roundRect">
            <a:avLst>
              <a:gd fmla="val 50000" name="adj"/>
            </a:avLst>
          </a:prstGeom>
          <a:solidFill>
            <a:srgbClr val="42424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9" name="Google Shape;409;p38"/>
          <p:cNvGrpSpPr/>
          <p:nvPr/>
        </p:nvGrpSpPr>
        <p:grpSpPr>
          <a:xfrm>
            <a:off x="4762500" y="971550"/>
            <a:ext cx="1809600" cy="266700"/>
            <a:chOff x="0" y="0"/>
            <a:chExt cx="1809600" cy="266700"/>
          </a:xfrm>
        </p:grpSpPr>
        <p:sp>
          <p:nvSpPr>
            <p:cNvPr id="410" name="Google Shape;410;p38"/>
            <p:cNvSpPr/>
            <p:nvPr/>
          </p:nvSpPr>
          <p:spPr>
            <a:xfrm>
              <a:off x="0" y="0"/>
              <a:ext cx="1809600" cy="2667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38"/>
            <p:cNvSpPr txBox="1"/>
            <p:nvPr/>
          </p:nvSpPr>
          <p:spPr>
            <a:xfrm>
              <a:off x="0" y="0"/>
              <a:ext cx="18096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Исполнительный директор</a:t>
              </a:r>
              <a:endParaRPr b="1" sz="1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12" name="Google Shape;412;p38"/>
          <p:cNvGrpSpPr/>
          <p:nvPr/>
        </p:nvGrpSpPr>
        <p:grpSpPr>
          <a:xfrm>
            <a:off x="4762500" y="1381125"/>
            <a:ext cx="3429000" cy="762000"/>
            <a:chOff x="0" y="0"/>
            <a:chExt cx="3429000" cy="762000"/>
          </a:xfrm>
        </p:grpSpPr>
        <p:sp>
          <p:nvSpPr>
            <p:cNvPr id="413" name="Google Shape;413;p38"/>
            <p:cNvSpPr/>
            <p:nvPr/>
          </p:nvSpPr>
          <p:spPr>
            <a:xfrm>
              <a:off x="0" y="0"/>
              <a:ext cx="3429000" cy="76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38"/>
            <p:cNvSpPr txBox="1"/>
            <p:nvPr/>
          </p:nvSpPr>
          <p:spPr>
            <a:xfrm>
              <a:off x="0" y="0"/>
              <a:ext cx="3429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200">
                  <a:solidFill>
                    <a:srgbClr val="21212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Андрей Скакодуб</a:t>
              </a:r>
              <a:endParaRPr b="0" sz="2200">
                <a:solidFill>
                  <a:srgbClr val="21212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1300">
                  <a:solidFill>
                    <a:srgbClr val="616161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Сотрудник фонда</a:t>
              </a:r>
              <a:endParaRPr b="0" sz="1300">
                <a:solidFill>
                  <a:srgbClr val="616161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cxnSp>
        <p:nvCxnSpPr>
          <p:cNvPr id="415" name="Google Shape;415;p38"/>
          <p:cNvCxnSpPr/>
          <p:nvPr/>
        </p:nvCxnSpPr>
        <p:spPr>
          <a:xfrm>
            <a:off x="4762500" y="2238375"/>
            <a:ext cx="3429000" cy="0"/>
          </a:xfrm>
          <a:prstGeom prst="straightConnector1">
            <a:avLst/>
          </a:prstGeom>
          <a:solidFill>
            <a:srgbClr val="FFFFFF"/>
          </a:solidFill>
          <a:ln cap="flat" cmpd="sng" w="9525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416" name="Google Shape;416;p38"/>
          <p:cNvGrpSpPr/>
          <p:nvPr/>
        </p:nvGrpSpPr>
        <p:grpSpPr>
          <a:xfrm>
            <a:off x="4762500" y="2428875"/>
            <a:ext cx="3429000" cy="1905000"/>
            <a:chOff x="0" y="0"/>
            <a:chExt cx="3429000" cy="1905000"/>
          </a:xfrm>
        </p:grpSpPr>
        <p:sp>
          <p:nvSpPr>
            <p:cNvPr id="417" name="Google Shape;417;p38"/>
            <p:cNvSpPr/>
            <p:nvPr/>
          </p:nvSpPr>
          <p:spPr>
            <a:xfrm>
              <a:off x="0" y="0"/>
              <a:ext cx="3429000" cy="1905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38"/>
            <p:cNvSpPr txBox="1"/>
            <p:nvPr/>
          </p:nvSpPr>
          <p:spPr>
            <a:xfrm>
              <a:off x="0" y="0"/>
              <a:ext cx="34290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757575"/>
                  </a:solidFill>
                  <a:latin typeface="Nunito"/>
                  <a:ea typeface="Nunito"/>
                  <a:cs typeface="Nunito"/>
                  <a:sym typeface="Nunito"/>
                </a:rPr>
                <a:t>О сотруднике</a:t>
              </a:r>
              <a:endParaRPr b="1" sz="1100">
                <a:solidFill>
                  <a:srgbClr val="757575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900"/>
                </a:spcAft>
                <a:buNone/>
              </a:pPr>
              <a:r>
                <a:rPr b="0" lang="ru" sz="1200">
                  <a:solidFill>
                    <a:srgbClr val="333333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Занимается управлением всей операционной работой фонда, включая административно-хозяйственную и финансово-экономическую деятельность.</a:t>
              </a:r>
              <a:endParaRPr b="0" sz="1200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oogle Shape;423;p3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424" name="Google Shape;424;p3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3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26" name="Google Shape;42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39"/>
          <p:cNvSpPr/>
          <p:nvPr/>
        </p:nvSpPr>
        <p:spPr>
          <a:xfrm>
            <a:off x="666750" y="666750"/>
            <a:ext cx="3524400" cy="3905400"/>
          </a:xfrm>
          <a:prstGeom prst="roundRect">
            <a:avLst>
              <a:gd fmla="val 6486" name="adj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8" name="Google Shape;428;p39"/>
          <p:cNvPicPr preferRelativeResize="0"/>
          <p:nvPr/>
        </p:nvPicPr>
        <p:blipFill rotWithShape="1">
          <a:blip r:embed="rId4">
            <a:alphaModFix/>
          </a:blip>
          <a:srcRect b="0" l="8800" r="8800" t="0"/>
          <a:stretch/>
        </p:blipFill>
        <p:spPr>
          <a:xfrm>
            <a:off x="666750" y="666750"/>
            <a:ext cx="3524400" cy="3905400"/>
          </a:xfrm>
          <a:prstGeom prst="roundRect">
            <a:avLst>
              <a:gd fmla="val 6486" name="adj"/>
            </a:avLst>
          </a:prstGeom>
          <a:noFill/>
          <a:ln>
            <a:noFill/>
          </a:ln>
        </p:spPr>
      </p:pic>
      <p:grpSp>
        <p:nvGrpSpPr>
          <p:cNvPr id="429" name="Google Shape;429;p39"/>
          <p:cNvGrpSpPr/>
          <p:nvPr/>
        </p:nvGrpSpPr>
        <p:grpSpPr>
          <a:xfrm>
            <a:off x="4476750" y="666750"/>
            <a:ext cx="4000500" cy="3905400"/>
            <a:chOff x="0" y="0"/>
            <a:chExt cx="4000500" cy="3905400"/>
          </a:xfrm>
        </p:grpSpPr>
        <p:sp>
          <p:nvSpPr>
            <p:cNvPr id="430" name="Google Shape;430;p39"/>
            <p:cNvSpPr/>
            <p:nvPr/>
          </p:nvSpPr>
          <p:spPr>
            <a:xfrm>
              <a:off x="0" y="0"/>
              <a:ext cx="4000500" cy="3905400"/>
            </a:xfrm>
            <a:prstGeom prst="roundRect">
              <a:avLst>
                <a:gd fmla="val 5853" name="adj"/>
              </a:avLst>
            </a:prstGeom>
            <a:solidFill>
              <a:srgbClr val="FFFFFF">
                <a:alpha val="65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39"/>
            <p:cNvSpPr/>
            <p:nvPr/>
          </p:nvSpPr>
          <p:spPr>
            <a:xfrm>
              <a:off x="285750" y="304800"/>
              <a:ext cx="1524000" cy="266700"/>
            </a:xfrm>
            <a:prstGeom prst="roundRect">
              <a:avLst>
                <a:gd fmla="val 50000" name="adj"/>
              </a:avLst>
            </a:prstGeom>
            <a:solidFill>
              <a:srgbClr val="42424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39"/>
            <p:cNvSpPr txBox="1"/>
            <p:nvPr/>
          </p:nvSpPr>
          <p:spPr>
            <a:xfrm>
              <a:off x="285750" y="304800"/>
              <a:ext cx="15240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Сотрудник фонда</a:t>
              </a:r>
              <a:endParaRPr b="1" sz="1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33" name="Google Shape;433;p39"/>
            <p:cNvSpPr txBox="1"/>
            <p:nvPr/>
          </p:nvSpPr>
          <p:spPr>
            <a:xfrm>
              <a:off x="285750" y="714375"/>
              <a:ext cx="3429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200">
                  <a:solidFill>
                    <a:srgbClr val="21212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Ирина Васильева</a:t>
              </a:r>
              <a:endParaRPr b="0" sz="2200">
                <a:solidFill>
                  <a:srgbClr val="21212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0" lang="ru" sz="1300">
                  <a:solidFill>
                    <a:srgbClr val="616161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Волонтер</a:t>
              </a:r>
              <a:endParaRPr b="0" sz="1300">
                <a:solidFill>
                  <a:srgbClr val="616161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cxnSp>
          <p:nvCxnSpPr>
            <p:cNvPr id="434" name="Google Shape;434;p39"/>
            <p:cNvCxnSpPr/>
            <p:nvPr/>
          </p:nvCxnSpPr>
          <p:spPr>
            <a:xfrm>
              <a:off x="285750" y="1571625"/>
              <a:ext cx="3429000" cy="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E0E0E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35" name="Google Shape;435;p39"/>
            <p:cNvSpPr txBox="1"/>
            <p:nvPr/>
          </p:nvSpPr>
          <p:spPr>
            <a:xfrm>
              <a:off x="285750" y="1762125"/>
              <a:ext cx="3429000" cy="180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757575"/>
                  </a:solidFill>
                  <a:latin typeface="Nunito"/>
                  <a:ea typeface="Nunito"/>
                  <a:cs typeface="Nunito"/>
                  <a:sym typeface="Nunito"/>
                </a:rPr>
                <a:t>О сотруднике</a:t>
              </a:r>
              <a:endParaRPr b="1" sz="1100">
                <a:solidFill>
                  <a:srgbClr val="757575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301625" lvl="0" marL="457200" rtl="0" algn="l">
                <a:spcBef>
                  <a:spcPts val="750"/>
                </a:spcBef>
                <a:spcAft>
                  <a:spcPts val="0"/>
                </a:spcAft>
                <a:buClr>
                  <a:srgbClr val="333333"/>
                </a:buClr>
                <a:buSzPts val="1150"/>
                <a:buFont typeface="Nunito"/>
                <a:buChar char="●"/>
              </a:pPr>
              <a:r>
                <a:rPr b="0" lang="ru" sz="1150">
                  <a:solidFill>
                    <a:srgbClr val="333333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Занимается пристройством подопечных</a:t>
              </a:r>
              <a:endParaRPr b="0" sz="1150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301625" lvl="0" marL="457200" rtl="0" algn="l">
                <a:spcBef>
                  <a:spcPts val="600"/>
                </a:spcBef>
                <a:spcAft>
                  <a:spcPts val="0"/>
                </a:spcAft>
                <a:buClr>
                  <a:srgbClr val="333333"/>
                </a:buClr>
                <a:buSzPts val="1150"/>
                <a:buFont typeface="Nunito"/>
                <a:buChar char="●"/>
              </a:pPr>
              <a:r>
                <a:rPr b="0" lang="ru" sz="1150">
                  <a:solidFill>
                    <a:srgbClr val="333333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Просматривает анкеты кандидатов</a:t>
              </a:r>
              <a:endParaRPr b="0" sz="1150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301625" lvl="0" marL="457200" rtl="0" algn="l">
                <a:spcBef>
                  <a:spcPts val="600"/>
                </a:spcBef>
                <a:spcAft>
                  <a:spcPts val="600"/>
                </a:spcAft>
                <a:buClr>
                  <a:srgbClr val="333333"/>
                </a:buClr>
                <a:buSzPts val="1150"/>
                <a:buFont typeface="Nunito"/>
                <a:buChar char="●"/>
              </a:pPr>
              <a:r>
                <a:rPr b="0" lang="ru" sz="1150">
                  <a:solidFill>
                    <a:srgbClr val="333333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Собеседует будущих котородителей</a:t>
              </a:r>
              <a:endParaRPr b="0" sz="1150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" name="Google Shape;440;p40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441" name="Google Shape;441;p4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4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43" name="Google Shape;44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40"/>
          <p:cNvSpPr/>
          <p:nvPr/>
        </p:nvSpPr>
        <p:spPr>
          <a:xfrm>
            <a:off x="666750" y="666750"/>
            <a:ext cx="3524400" cy="3905400"/>
          </a:xfrm>
          <a:prstGeom prst="roundRect">
            <a:avLst>
              <a:gd fmla="val 6485" name="adj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5" name="Google Shape;445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9900" y="752250"/>
            <a:ext cx="3734400" cy="373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40"/>
          <p:cNvSpPr/>
          <p:nvPr/>
        </p:nvSpPr>
        <p:spPr>
          <a:xfrm>
            <a:off x="4476750" y="666750"/>
            <a:ext cx="4000500" cy="3905400"/>
          </a:xfrm>
          <a:prstGeom prst="roundRect">
            <a:avLst>
              <a:gd fmla="val 5852" name="adj"/>
            </a:avLst>
          </a:prstGeom>
          <a:solidFill>
            <a:srgbClr val="FFFFFF">
              <a:alpha val="6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40"/>
          <p:cNvSpPr/>
          <p:nvPr/>
        </p:nvSpPr>
        <p:spPr>
          <a:xfrm>
            <a:off x="4762500" y="971550"/>
            <a:ext cx="1524000" cy="266700"/>
          </a:xfrm>
          <a:prstGeom prst="roundRect">
            <a:avLst>
              <a:gd fmla="val 50000" name="adj"/>
            </a:avLst>
          </a:prstGeom>
          <a:solidFill>
            <a:srgbClr val="42424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40"/>
          <p:cNvSpPr txBox="1"/>
          <p:nvPr/>
        </p:nvSpPr>
        <p:spPr>
          <a:xfrm>
            <a:off x="4762500" y="971550"/>
            <a:ext cx="1524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Директор фонда</a:t>
            </a:r>
            <a:endParaRPr b="1" sz="10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49" name="Google Shape;449;p40"/>
          <p:cNvSpPr txBox="1"/>
          <p:nvPr/>
        </p:nvSpPr>
        <p:spPr>
          <a:xfrm>
            <a:off x="4762500" y="1381125"/>
            <a:ext cx="34290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200">
                <a:solidFill>
                  <a:srgbClr val="21212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Ольга Борисевич</a:t>
            </a:r>
            <a:endParaRPr b="0" sz="2200">
              <a:solidFill>
                <a:srgbClr val="21212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ru" sz="1300">
                <a:solidFill>
                  <a:srgbClr val="61616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Сотрудник</a:t>
            </a:r>
            <a:endParaRPr b="0" sz="1300">
              <a:solidFill>
                <a:srgbClr val="21212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cxnSp>
        <p:nvCxnSpPr>
          <p:cNvPr id="450" name="Google Shape;450;p40"/>
          <p:cNvCxnSpPr/>
          <p:nvPr/>
        </p:nvCxnSpPr>
        <p:spPr>
          <a:xfrm>
            <a:off x="4762500" y="2238375"/>
            <a:ext cx="3429000" cy="0"/>
          </a:xfrm>
          <a:prstGeom prst="straightConnector1">
            <a:avLst/>
          </a:prstGeom>
          <a:solidFill>
            <a:srgbClr val="FFFFFF"/>
          </a:solidFill>
          <a:ln cap="flat" cmpd="sng" w="9525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1" name="Google Shape;451;p40"/>
          <p:cNvSpPr txBox="1"/>
          <p:nvPr/>
        </p:nvSpPr>
        <p:spPr>
          <a:xfrm>
            <a:off x="4762500" y="2428875"/>
            <a:ext cx="3429000" cy="1905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757575"/>
                </a:solidFill>
                <a:latin typeface="Nunito"/>
                <a:ea typeface="Nunito"/>
                <a:cs typeface="Nunito"/>
                <a:sym typeface="Nunito"/>
              </a:rPr>
              <a:t>О директоре</a:t>
            </a:r>
            <a:endParaRPr b="1" sz="1100">
              <a:solidFill>
                <a:srgbClr val="757575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900"/>
              </a:spcBef>
              <a:spcAft>
                <a:spcPts val="900"/>
              </a:spcAft>
              <a:buNone/>
            </a:pPr>
            <a:r>
              <a:rPr b="0" lang="ru" sz="1200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Занимается общим руководством, стратегией, представлением фонда, а также контрол</a:t>
            </a:r>
            <a:r>
              <a:rPr lang="ru" sz="1200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ирует</a:t>
            </a:r>
            <a:r>
              <a:rPr b="0" lang="ru" sz="1200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реализаци</a:t>
            </a:r>
            <a:r>
              <a:rPr lang="ru" sz="1200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ю</a:t>
            </a:r>
            <a:r>
              <a:rPr b="0" lang="ru" sz="1200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программ.</a:t>
            </a:r>
            <a:endParaRPr b="1" sz="1100">
              <a:solidFill>
                <a:srgbClr val="757575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6" name="Google Shape;456;p41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457" name="Google Shape;457;p41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41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59" name="Google Shape;45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1"/>
          <p:cNvSpPr/>
          <p:nvPr/>
        </p:nvSpPr>
        <p:spPr>
          <a:xfrm>
            <a:off x="666750" y="666750"/>
            <a:ext cx="3524400" cy="3905400"/>
          </a:xfrm>
          <a:prstGeom prst="roundRect">
            <a:avLst>
              <a:gd fmla="val 6485" name="adj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1" name="Google Shape;461;p41"/>
          <p:cNvPicPr preferRelativeResize="0"/>
          <p:nvPr/>
        </p:nvPicPr>
        <p:blipFill rotWithShape="1">
          <a:blip r:embed="rId4">
            <a:alphaModFix/>
          </a:blip>
          <a:srcRect b="50" l="0" r="0" t="40"/>
          <a:stretch/>
        </p:blipFill>
        <p:spPr>
          <a:xfrm>
            <a:off x="1095450" y="843000"/>
            <a:ext cx="2667000" cy="3552900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41"/>
          <p:cNvSpPr/>
          <p:nvPr/>
        </p:nvSpPr>
        <p:spPr>
          <a:xfrm>
            <a:off x="4476750" y="666750"/>
            <a:ext cx="4000500" cy="3905400"/>
          </a:xfrm>
          <a:prstGeom prst="roundRect">
            <a:avLst>
              <a:gd fmla="val 5852" name="adj"/>
            </a:avLst>
          </a:prstGeom>
          <a:solidFill>
            <a:srgbClr val="FFFFFF">
              <a:alpha val="6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41"/>
          <p:cNvSpPr/>
          <p:nvPr/>
        </p:nvSpPr>
        <p:spPr>
          <a:xfrm>
            <a:off x="4762500" y="971550"/>
            <a:ext cx="1333500" cy="266700"/>
          </a:xfrm>
          <a:prstGeom prst="roundRect">
            <a:avLst>
              <a:gd fmla="val 50000" name="adj"/>
            </a:avLst>
          </a:prstGeom>
          <a:solidFill>
            <a:srgbClr val="42424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41"/>
          <p:cNvSpPr txBox="1"/>
          <p:nvPr/>
        </p:nvSpPr>
        <p:spPr>
          <a:xfrm>
            <a:off x="4762500" y="971550"/>
            <a:ext cx="1333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Котоняня</a:t>
            </a:r>
            <a:endParaRPr b="1" sz="10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65" name="Google Shape;465;p41"/>
          <p:cNvSpPr txBox="1"/>
          <p:nvPr/>
        </p:nvSpPr>
        <p:spPr>
          <a:xfrm>
            <a:off x="4762500" y="1381125"/>
            <a:ext cx="3429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200">
                <a:solidFill>
                  <a:srgbClr val="21212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Екатерина Гринева</a:t>
            </a:r>
            <a:endParaRPr b="0" sz="2200">
              <a:solidFill>
                <a:srgbClr val="21212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ru" sz="1300">
                <a:solidFill>
                  <a:srgbClr val="61616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Волонтер</a:t>
            </a:r>
            <a:endParaRPr b="0" sz="1300">
              <a:solidFill>
                <a:srgbClr val="61616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cxnSp>
        <p:nvCxnSpPr>
          <p:cNvPr id="466" name="Google Shape;466;p41"/>
          <p:cNvCxnSpPr/>
          <p:nvPr/>
        </p:nvCxnSpPr>
        <p:spPr>
          <a:xfrm>
            <a:off x="4762500" y="2238375"/>
            <a:ext cx="3429000" cy="0"/>
          </a:xfrm>
          <a:prstGeom prst="straightConnector1">
            <a:avLst/>
          </a:prstGeom>
          <a:solidFill>
            <a:srgbClr val="FFFFFF"/>
          </a:solidFill>
          <a:ln cap="flat" cmpd="sng" w="9525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7" name="Google Shape;467;p41"/>
          <p:cNvSpPr txBox="1"/>
          <p:nvPr/>
        </p:nvSpPr>
        <p:spPr>
          <a:xfrm>
            <a:off x="4762500" y="2428875"/>
            <a:ext cx="34290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757575"/>
                </a:solidFill>
                <a:latin typeface="Nunito"/>
                <a:ea typeface="Nunito"/>
                <a:cs typeface="Nunito"/>
                <a:sym typeface="Nunito"/>
              </a:rPr>
              <a:t>О волонтёре</a:t>
            </a:r>
            <a:endParaRPr b="1" sz="1100">
              <a:solidFill>
                <a:srgbClr val="757575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900"/>
              </a:spcBef>
              <a:spcAft>
                <a:spcPts val="900"/>
              </a:spcAft>
              <a:buNone/>
            </a:pPr>
            <a:r>
              <a:rPr b="0" lang="ru" sz="1200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Ухаживает за животными в приюте: кормит, убирает, следит за состоянием здоровья и помогает социализации кошек.</a:t>
            </a:r>
            <a:endParaRPr b="0" sz="1200">
              <a:solidFill>
                <a:srgbClr val="33333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2" name="Google Shape;472;p42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473" name="Google Shape;473;p42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42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75" name="Google Shape;47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2"/>
          <p:cNvSpPr/>
          <p:nvPr/>
        </p:nvSpPr>
        <p:spPr>
          <a:xfrm>
            <a:off x="666750" y="666750"/>
            <a:ext cx="3524400" cy="3905400"/>
          </a:xfrm>
          <a:prstGeom prst="roundRect">
            <a:avLst>
              <a:gd fmla="val 6486" name="adj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7" name="Google Shape;477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27750" y="181400"/>
            <a:ext cx="3249000" cy="4332300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42"/>
          <p:cNvSpPr/>
          <p:nvPr/>
        </p:nvSpPr>
        <p:spPr>
          <a:xfrm>
            <a:off x="4476750" y="666750"/>
            <a:ext cx="4000500" cy="3905400"/>
          </a:xfrm>
          <a:prstGeom prst="roundRect">
            <a:avLst>
              <a:gd fmla="val 5853" name="adj"/>
            </a:avLst>
          </a:prstGeom>
          <a:solidFill>
            <a:srgbClr val="FFFFFF">
              <a:alpha val="6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42"/>
          <p:cNvSpPr/>
          <p:nvPr/>
        </p:nvSpPr>
        <p:spPr>
          <a:xfrm>
            <a:off x="4762500" y="971550"/>
            <a:ext cx="1333500" cy="266700"/>
          </a:xfrm>
          <a:prstGeom prst="roundRect">
            <a:avLst>
              <a:gd fmla="val 50000" name="adj"/>
            </a:avLst>
          </a:prstGeom>
          <a:solidFill>
            <a:srgbClr val="42424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0" name="Google Shape;480;p42"/>
          <p:cNvGrpSpPr/>
          <p:nvPr/>
        </p:nvGrpSpPr>
        <p:grpSpPr>
          <a:xfrm>
            <a:off x="4762500" y="971550"/>
            <a:ext cx="1333500" cy="266700"/>
            <a:chOff x="0" y="0"/>
            <a:chExt cx="1333500" cy="266700"/>
          </a:xfrm>
        </p:grpSpPr>
        <p:sp>
          <p:nvSpPr>
            <p:cNvPr id="481" name="Google Shape;481;p42"/>
            <p:cNvSpPr/>
            <p:nvPr/>
          </p:nvSpPr>
          <p:spPr>
            <a:xfrm>
              <a:off x="0" y="0"/>
              <a:ext cx="1333500" cy="2667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42"/>
            <p:cNvSpPr txBox="1"/>
            <p:nvPr/>
          </p:nvSpPr>
          <p:spPr>
            <a:xfrm>
              <a:off x="0" y="0"/>
              <a:ext cx="1333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Котопапа</a:t>
              </a:r>
              <a:endParaRPr b="1" sz="1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83" name="Google Shape;483;p42"/>
          <p:cNvGrpSpPr/>
          <p:nvPr/>
        </p:nvGrpSpPr>
        <p:grpSpPr>
          <a:xfrm>
            <a:off x="4762500" y="1381125"/>
            <a:ext cx="3429000" cy="762000"/>
            <a:chOff x="0" y="0"/>
            <a:chExt cx="3429000" cy="762000"/>
          </a:xfrm>
        </p:grpSpPr>
        <p:sp>
          <p:nvSpPr>
            <p:cNvPr id="484" name="Google Shape;484;p42"/>
            <p:cNvSpPr/>
            <p:nvPr/>
          </p:nvSpPr>
          <p:spPr>
            <a:xfrm>
              <a:off x="0" y="0"/>
              <a:ext cx="3429000" cy="76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42"/>
            <p:cNvSpPr txBox="1"/>
            <p:nvPr/>
          </p:nvSpPr>
          <p:spPr>
            <a:xfrm>
              <a:off x="0" y="0"/>
              <a:ext cx="3429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200">
                  <a:solidFill>
                    <a:srgbClr val="21212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Павел Романов</a:t>
              </a:r>
              <a:endParaRPr b="0" sz="2200">
                <a:solidFill>
                  <a:srgbClr val="21212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ru" sz="1300">
                  <a:solidFill>
                    <a:srgbClr val="616161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Волонтер</a:t>
              </a:r>
              <a:endParaRPr b="0" sz="1300">
                <a:solidFill>
                  <a:srgbClr val="616161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cxnSp>
        <p:nvCxnSpPr>
          <p:cNvPr id="486" name="Google Shape;486;p42"/>
          <p:cNvCxnSpPr/>
          <p:nvPr/>
        </p:nvCxnSpPr>
        <p:spPr>
          <a:xfrm>
            <a:off x="4762500" y="2238375"/>
            <a:ext cx="3429000" cy="0"/>
          </a:xfrm>
          <a:prstGeom prst="straightConnector1">
            <a:avLst/>
          </a:prstGeom>
          <a:solidFill>
            <a:srgbClr val="FFFFFF"/>
          </a:solidFill>
          <a:ln cap="flat" cmpd="sng" w="9525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487" name="Google Shape;487;p42"/>
          <p:cNvGrpSpPr/>
          <p:nvPr/>
        </p:nvGrpSpPr>
        <p:grpSpPr>
          <a:xfrm>
            <a:off x="4762500" y="2428875"/>
            <a:ext cx="3429000" cy="1905000"/>
            <a:chOff x="0" y="0"/>
            <a:chExt cx="3429000" cy="1905000"/>
          </a:xfrm>
        </p:grpSpPr>
        <p:sp>
          <p:nvSpPr>
            <p:cNvPr id="488" name="Google Shape;488;p42"/>
            <p:cNvSpPr/>
            <p:nvPr/>
          </p:nvSpPr>
          <p:spPr>
            <a:xfrm>
              <a:off x="0" y="0"/>
              <a:ext cx="3429000" cy="1905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42"/>
            <p:cNvSpPr txBox="1"/>
            <p:nvPr/>
          </p:nvSpPr>
          <p:spPr>
            <a:xfrm>
              <a:off x="0" y="0"/>
              <a:ext cx="34290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757575"/>
                  </a:solidFill>
                  <a:latin typeface="Nunito"/>
                  <a:ea typeface="Nunito"/>
                  <a:cs typeface="Nunito"/>
                  <a:sym typeface="Nunito"/>
                </a:rPr>
                <a:t>О волонтёре</a:t>
              </a:r>
              <a:endParaRPr b="1" sz="1100">
                <a:solidFill>
                  <a:srgbClr val="757575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900"/>
                </a:spcAft>
                <a:buNone/>
              </a:pPr>
              <a:r>
                <a:rPr b="0" lang="ru" sz="1200">
                  <a:solidFill>
                    <a:srgbClr val="333333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Ухаживает за животными в приюте: кормит, убирает, следит за состоянием здоровья и помогает социализации кошек.</a:t>
              </a:r>
              <a:endParaRPr b="0" sz="1200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4" name="Google Shape;494;p43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495" name="Google Shape;495;p43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43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97" name="Google Shape;49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43"/>
          <p:cNvSpPr/>
          <p:nvPr/>
        </p:nvSpPr>
        <p:spPr>
          <a:xfrm>
            <a:off x="666750" y="666750"/>
            <a:ext cx="3524400" cy="3905400"/>
          </a:xfrm>
          <a:prstGeom prst="roundRect">
            <a:avLst>
              <a:gd fmla="val 6486" name="adj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9" name="Google Shape;499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3575" y="765000"/>
            <a:ext cx="3728100" cy="3708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0" name="Google Shape;500;p43"/>
          <p:cNvGrpSpPr/>
          <p:nvPr/>
        </p:nvGrpSpPr>
        <p:grpSpPr>
          <a:xfrm>
            <a:off x="4476750" y="666750"/>
            <a:ext cx="4000500" cy="3905400"/>
            <a:chOff x="0" y="0"/>
            <a:chExt cx="4000500" cy="3905400"/>
          </a:xfrm>
        </p:grpSpPr>
        <p:sp>
          <p:nvSpPr>
            <p:cNvPr id="501" name="Google Shape;501;p43"/>
            <p:cNvSpPr/>
            <p:nvPr/>
          </p:nvSpPr>
          <p:spPr>
            <a:xfrm>
              <a:off x="0" y="0"/>
              <a:ext cx="4000500" cy="3905400"/>
            </a:xfrm>
            <a:prstGeom prst="roundRect">
              <a:avLst>
                <a:gd fmla="val 5853" name="adj"/>
              </a:avLst>
            </a:prstGeom>
            <a:solidFill>
              <a:srgbClr val="FFFFFF">
                <a:alpha val="65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43"/>
            <p:cNvSpPr/>
            <p:nvPr/>
          </p:nvSpPr>
          <p:spPr>
            <a:xfrm>
              <a:off x="285750" y="304800"/>
              <a:ext cx="1524000" cy="266700"/>
            </a:xfrm>
            <a:prstGeom prst="roundRect">
              <a:avLst>
                <a:gd fmla="val 50000" name="adj"/>
              </a:avLst>
            </a:prstGeom>
            <a:solidFill>
              <a:srgbClr val="42424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43"/>
            <p:cNvSpPr txBox="1"/>
            <p:nvPr/>
          </p:nvSpPr>
          <p:spPr>
            <a:xfrm>
              <a:off x="285750" y="304800"/>
              <a:ext cx="1524000" cy="2667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Менеджер фонда</a:t>
              </a:r>
              <a:endParaRPr b="1" sz="1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504" name="Google Shape;504;p43"/>
            <p:cNvSpPr txBox="1"/>
            <p:nvPr/>
          </p:nvSpPr>
          <p:spPr>
            <a:xfrm>
              <a:off x="285750" y="714375"/>
              <a:ext cx="3429000" cy="76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200">
                  <a:solidFill>
                    <a:srgbClr val="21212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Кристина Полякова</a:t>
              </a:r>
              <a:endParaRPr b="0" sz="2200">
                <a:solidFill>
                  <a:srgbClr val="21212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0" lang="ru" sz="1300">
                  <a:solidFill>
                    <a:srgbClr val="616161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Волонтер</a:t>
              </a:r>
              <a:endParaRPr b="0" sz="1300">
                <a:solidFill>
                  <a:srgbClr val="616161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cxnSp>
          <p:nvCxnSpPr>
            <p:cNvPr id="505" name="Google Shape;505;p43"/>
            <p:cNvCxnSpPr/>
            <p:nvPr/>
          </p:nvCxnSpPr>
          <p:spPr>
            <a:xfrm>
              <a:off x="285750" y="1571625"/>
              <a:ext cx="3429000" cy="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E0E0E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506" name="Google Shape;506;p43"/>
            <p:cNvSpPr txBox="1"/>
            <p:nvPr/>
          </p:nvSpPr>
          <p:spPr>
            <a:xfrm>
              <a:off x="285750" y="1762125"/>
              <a:ext cx="3429000" cy="18096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757575"/>
                  </a:solidFill>
                  <a:latin typeface="Nunito"/>
                  <a:ea typeface="Nunito"/>
                  <a:cs typeface="Nunito"/>
                  <a:sym typeface="Nunito"/>
                </a:rPr>
                <a:t>О волонтёре</a:t>
              </a:r>
              <a:endParaRPr b="1" sz="1100">
                <a:solidFill>
                  <a:srgbClr val="757575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333333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Занимается организационными вопросами, помогает с поиском информации.</a:t>
              </a:r>
              <a:endParaRPr b="0" sz="1200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1" name="Google Shape;511;p4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12" name="Google Shape;512;p4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4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14" name="Google Shape;51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44"/>
          <p:cNvSpPr/>
          <p:nvPr/>
        </p:nvSpPr>
        <p:spPr>
          <a:xfrm>
            <a:off x="666750" y="666750"/>
            <a:ext cx="3524400" cy="3905400"/>
          </a:xfrm>
          <a:prstGeom prst="roundRect">
            <a:avLst>
              <a:gd fmla="val 6486" name="adj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6" name="Google Shape;516;p44"/>
          <p:cNvPicPr preferRelativeResize="0"/>
          <p:nvPr/>
        </p:nvPicPr>
        <p:blipFill rotWithShape="1">
          <a:blip r:embed="rId4">
            <a:alphaModFix/>
          </a:blip>
          <a:srcRect b="0" l="15214" r="15221" t="0"/>
          <a:stretch/>
        </p:blipFill>
        <p:spPr>
          <a:xfrm>
            <a:off x="362725" y="81375"/>
            <a:ext cx="4476600" cy="4290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7" name="Google Shape;517;p44"/>
          <p:cNvGrpSpPr/>
          <p:nvPr/>
        </p:nvGrpSpPr>
        <p:grpSpPr>
          <a:xfrm>
            <a:off x="4476750" y="762000"/>
            <a:ext cx="4000500" cy="3714900"/>
            <a:chOff x="0" y="0"/>
            <a:chExt cx="4000500" cy="3714900"/>
          </a:xfrm>
        </p:grpSpPr>
        <p:sp>
          <p:nvSpPr>
            <p:cNvPr id="518" name="Google Shape;518;p44"/>
            <p:cNvSpPr/>
            <p:nvPr/>
          </p:nvSpPr>
          <p:spPr>
            <a:xfrm>
              <a:off x="0" y="0"/>
              <a:ext cx="4000500" cy="3714900"/>
            </a:xfrm>
            <a:prstGeom prst="roundRect">
              <a:avLst>
                <a:gd fmla="val 6153" name="adj"/>
              </a:avLst>
            </a:prstGeom>
            <a:solidFill>
              <a:srgbClr val="FFFFFF">
                <a:alpha val="65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44"/>
            <p:cNvSpPr/>
            <p:nvPr/>
          </p:nvSpPr>
          <p:spPr>
            <a:xfrm>
              <a:off x="285750" y="304800"/>
              <a:ext cx="1714500" cy="266700"/>
            </a:xfrm>
            <a:prstGeom prst="roundRect">
              <a:avLst>
                <a:gd fmla="val 50000" name="adj"/>
              </a:avLst>
            </a:prstGeom>
            <a:solidFill>
              <a:srgbClr val="42424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44"/>
            <p:cNvSpPr txBox="1"/>
            <p:nvPr/>
          </p:nvSpPr>
          <p:spPr>
            <a:xfrm>
              <a:off x="285750" y="304800"/>
              <a:ext cx="17145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Администратор фонда</a:t>
              </a:r>
              <a:endParaRPr b="1" sz="1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521" name="Google Shape;521;p44"/>
            <p:cNvSpPr txBox="1"/>
            <p:nvPr/>
          </p:nvSpPr>
          <p:spPr>
            <a:xfrm>
              <a:off x="285750" y="714375"/>
              <a:ext cx="34290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220">
                  <a:solidFill>
                    <a:srgbClr val="21212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Наталья Белослудцева</a:t>
              </a:r>
              <a:endParaRPr b="0" sz="2220">
                <a:solidFill>
                  <a:srgbClr val="21212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ru" sz="1295">
                  <a:solidFill>
                    <a:srgbClr val="616161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Волонтер</a:t>
              </a:r>
              <a:endParaRPr b="0" sz="1295">
                <a:solidFill>
                  <a:srgbClr val="616161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cxnSp>
          <p:nvCxnSpPr>
            <p:cNvPr id="522" name="Google Shape;522;p44"/>
            <p:cNvCxnSpPr/>
            <p:nvPr/>
          </p:nvCxnSpPr>
          <p:spPr>
            <a:xfrm>
              <a:off x="285750" y="1600200"/>
              <a:ext cx="3429000" cy="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E0E0E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523" name="Google Shape;523;p44"/>
            <p:cNvSpPr txBox="1"/>
            <p:nvPr/>
          </p:nvSpPr>
          <p:spPr>
            <a:xfrm>
              <a:off x="285750" y="1762125"/>
              <a:ext cx="3429000" cy="166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1" sz="1110">
                <a:solidFill>
                  <a:srgbClr val="555555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293211" lvl="0" marL="457200" rtl="0" algn="l">
                <a:spcBef>
                  <a:spcPts val="1050"/>
                </a:spcBef>
                <a:spcAft>
                  <a:spcPts val="0"/>
                </a:spcAft>
                <a:buClr>
                  <a:srgbClr val="333333"/>
                </a:buClr>
                <a:buSzPts val="1018"/>
                <a:buFont typeface="Nunito"/>
                <a:buChar char="●"/>
              </a:pPr>
              <a:r>
                <a:rPr b="0" lang="ru" sz="1018">
                  <a:solidFill>
                    <a:srgbClr val="333333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Координация поступающих вопросов и просьб</a:t>
              </a:r>
              <a:endParaRPr b="0" sz="1018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293211" lvl="0" marL="457200" rtl="0" algn="l">
                <a:spcBef>
                  <a:spcPts val="600"/>
                </a:spcBef>
                <a:spcAft>
                  <a:spcPts val="0"/>
                </a:spcAft>
                <a:buClr>
                  <a:srgbClr val="333333"/>
                </a:buClr>
                <a:buSzPts val="1018"/>
                <a:buFont typeface="Nunito"/>
                <a:buChar char="●"/>
              </a:pPr>
              <a:r>
                <a:rPr b="0" lang="ru" sz="1018">
                  <a:solidFill>
                    <a:srgbClr val="333333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Организация работы волонтерской команды</a:t>
              </a:r>
              <a:endParaRPr b="0" sz="1018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293211" lvl="0" marL="457200" rtl="0" algn="l">
                <a:spcBef>
                  <a:spcPts val="600"/>
                </a:spcBef>
                <a:spcAft>
                  <a:spcPts val="0"/>
                </a:spcAft>
                <a:buClr>
                  <a:srgbClr val="333333"/>
                </a:buClr>
                <a:buSzPts val="1018"/>
                <a:buFont typeface="Nunito"/>
                <a:buChar char="●"/>
              </a:pPr>
              <a:r>
                <a:rPr b="0" lang="ru" sz="1018">
                  <a:solidFill>
                    <a:srgbClr val="333333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Административное сопровождение проектов</a:t>
              </a:r>
              <a:endParaRPr b="0" sz="1018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45"/>
          <p:cNvSpPr txBox="1"/>
          <p:nvPr/>
        </p:nvSpPr>
        <p:spPr>
          <a:xfrm>
            <a:off x="1578599" y="3995000"/>
            <a:ext cx="5986800" cy="423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ru" sz="1200"/>
              <a:t>Сотрудник фонда. З</a:t>
            </a:r>
            <a:r>
              <a:rPr i="1" lang="ru" sz="1200"/>
              <a:t>анимается пристройством, просматривает анкеты и собеседует </a:t>
            </a:r>
            <a:r>
              <a:rPr i="1" lang="ru" sz="1200"/>
              <a:t>будущих</a:t>
            </a:r>
            <a:r>
              <a:rPr i="1" lang="ru" sz="1200"/>
              <a:t> котородителей. </a:t>
            </a:r>
            <a:endParaRPr i="1" sz="1300">
              <a:solidFill>
                <a:srgbClr val="060708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0" name="Google Shape;530;p45"/>
          <p:cNvSpPr txBox="1"/>
          <p:nvPr/>
        </p:nvSpPr>
        <p:spPr>
          <a:xfrm>
            <a:off x="3601475" y="282750"/>
            <a:ext cx="4928400" cy="463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600"/>
              <a:t>Ирина Васильева</a:t>
            </a:r>
            <a:br>
              <a:rPr b="1" lang="ru" sz="1600"/>
            </a:br>
            <a:r>
              <a:rPr b="1" lang="ru" sz="1600"/>
              <a:t>     Волонтер </a:t>
            </a:r>
            <a:endParaRPr sz="16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31" name="Google Shape;531;p45" title="L4eh4wPU6VOAMkclpQMsjhzRDVVGBsIoVme6uqFBKubZ7EuXTca6T7S_wwHZO2ElAsfLgbg8Nie5J295PHWijBjx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6838" y="745950"/>
            <a:ext cx="3328927" cy="3039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46" title="da29e76e-19d6-4ff4-a9ba-780aedf7d18b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9850" y="598200"/>
            <a:ext cx="3586774" cy="3507925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46"/>
          <p:cNvSpPr txBox="1"/>
          <p:nvPr/>
        </p:nvSpPr>
        <p:spPr>
          <a:xfrm>
            <a:off x="3345900" y="237825"/>
            <a:ext cx="4118700" cy="285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Ольга Борисевич</a:t>
            </a:r>
            <a:br>
              <a:rPr b="1" lang="ru"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b="1" lang="ru"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Директор фонда</a:t>
            </a:r>
            <a:r>
              <a:rPr b="1" lang="ru"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b="1" sz="15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39" name="Google Shape;539;p46"/>
          <p:cNvSpPr txBox="1"/>
          <p:nvPr/>
        </p:nvSpPr>
        <p:spPr>
          <a:xfrm>
            <a:off x="3596525" y="4631125"/>
            <a:ext cx="3734400" cy="2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40" name="Google Shape;540;p46"/>
          <p:cNvSpPr txBox="1"/>
          <p:nvPr/>
        </p:nvSpPr>
        <p:spPr>
          <a:xfrm>
            <a:off x="1952750" y="4384825"/>
            <a:ext cx="58584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Сотрудник фонда. Занимается общим руководством, стратегией, представление фонда, а также контроль за реализацией программ</a:t>
            </a:r>
            <a:r>
              <a:rPr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5" name="Google Shape;545;p4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46" name="Google Shape;546;p4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4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48" name="Google Shape;54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7"/>
          <p:cNvSpPr/>
          <p:nvPr/>
        </p:nvSpPr>
        <p:spPr>
          <a:xfrm>
            <a:off x="666750" y="666750"/>
            <a:ext cx="3524400" cy="3905400"/>
          </a:xfrm>
          <a:prstGeom prst="roundRect">
            <a:avLst>
              <a:gd fmla="val 6485" name="adj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0" name="Google Shape;550;p47"/>
          <p:cNvPicPr preferRelativeResize="0"/>
          <p:nvPr/>
        </p:nvPicPr>
        <p:blipFill rotWithShape="1">
          <a:blip r:embed="rId4">
            <a:alphaModFix/>
          </a:blip>
          <a:srcRect b="259" l="0" r="0" t="259"/>
          <a:stretch/>
        </p:blipFill>
        <p:spPr>
          <a:xfrm>
            <a:off x="571500" y="762000"/>
            <a:ext cx="3728100" cy="370890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47"/>
          <p:cNvSpPr/>
          <p:nvPr/>
        </p:nvSpPr>
        <p:spPr>
          <a:xfrm>
            <a:off x="4476750" y="666750"/>
            <a:ext cx="4000500" cy="3905400"/>
          </a:xfrm>
          <a:prstGeom prst="roundRect">
            <a:avLst>
              <a:gd fmla="val 5851" name="adj"/>
            </a:avLst>
          </a:prstGeom>
          <a:solidFill>
            <a:srgbClr val="FFFFFF">
              <a:alpha val="6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47"/>
          <p:cNvSpPr/>
          <p:nvPr/>
        </p:nvSpPr>
        <p:spPr>
          <a:xfrm>
            <a:off x="4762500" y="971550"/>
            <a:ext cx="1524000" cy="266700"/>
          </a:xfrm>
          <a:prstGeom prst="roundRect">
            <a:avLst>
              <a:gd fmla="val 50000" name="adj"/>
            </a:avLst>
          </a:prstGeom>
          <a:solidFill>
            <a:srgbClr val="42424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47"/>
          <p:cNvSpPr txBox="1"/>
          <p:nvPr/>
        </p:nvSpPr>
        <p:spPr>
          <a:xfrm>
            <a:off x="4762500" y="971550"/>
            <a:ext cx="1524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Директор фонда</a:t>
            </a:r>
            <a:endParaRPr b="1" sz="10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54" name="Google Shape;554;p47"/>
          <p:cNvSpPr txBox="1"/>
          <p:nvPr/>
        </p:nvSpPr>
        <p:spPr>
          <a:xfrm>
            <a:off x="4762500" y="1381125"/>
            <a:ext cx="34290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200">
                <a:solidFill>
                  <a:srgbClr val="21212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Ольга Борисевич</a:t>
            </a:r>
            <a:endParaRPr b="0" sz="2200">
              <a:solidFill>
                <a:srgbClr val="21212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ru" sz="1300">
                <a:solidFill>
                  <a:srgbClr val="61616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Директор фонда</a:t>
            </a:r>
            <a:endParaRPr b="0" sz="1300">
              <a:solidFill>
                <a:srgbClr val="61616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cxnSp>
        <p:nvCxnSpPr>
          <p:cNvPr id="555" name="Google Shape;555;p47"/>
          <p:cNvCxnSpPr/>
          <p:nvPr/>
        </p:nvCxnSpPr>
        <p:spPr>
          <a:xfrm>
            <a:off x="4762500" y="2238375"/>
            <a:ext cx="3429000" cy="0"/>
          </a:xfrm>
          <a:prstGeom prst="straightConnector1">
            <a:avLst/>
          </a:prstGeom>
          <a:solidFill>
            <a:srgbClr val="FFFFFF"/>
          </a:solidFill>
          <a:ln cap="flat" cmpd="sng" w="9525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56" name="Google Shape;556;p47"/>
          <p:cNvSpPr txBox="1"/>
          <p:nvPr/>
        </p:nvSpPr>
        <p:spPr>
          <a:xfrm>
            <a:off x="4762500" y="2428875"/>
            <a:ext cx="3429000" cy="1905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757575"/>
                </a:solidFill>
                <a:latin typeface="Nunito"/>
                <a:ea typeface="Nunito"/>
                <a:cs typeface="Nunito"/>
                <a:sym typeface="Nunito"/>
              </a:rPr>
              <a:t>О директоре</a:t>
            </a:r>
            <a:endParaRPr b="1" sz="1100">
              <a:solidFill>
                <a:srgbClr val="757575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900"/>
              </a:spcBef>
              <a:spcAft>
                <a:spcPts val="900"/>
              </a:spcAft>
              <a:buNone/>
            </a:pPr>
            <a:r>
              <a:rPr b="0" lang="ru" sz="1200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Сотрудник фонда. Занимается общим руководством, стратегией, представление фонда, а также контроль за реализацией программ.</a:t>
            </a:r>
            <a:endParaRPr b="0" sz="1200">
              <a:solidFill>
                <a:srgbClr val="333333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1" name="Google Shape;56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48" title="93d9f671-1a70-4bdf-aff3-cec89964e16b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8301" y="671150"/>
            <a:ext cx="2648076" cy="3530774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48"/>
          <p:cNvSpPr txBox="1"/>
          <p:nvPr/>
        </p:nvSpPr>
        <p:spPr>
          <a:xfrm>
            <a:off x="3312028" y="168650"/>
            <a:ext cx="3285600" cy="502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Андрей Скакодуб</a:t>
            </a:r>
            <a:br>
              <a:rPr b="1" lang="ru"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b="1" lang="ru"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Исполнительный директор </a:t>
            </a:r>
            <a:endParaRPr b="1" sz="15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64" name="Google Shape;564;p48"/>
          <p:cNvSpPr txBox="1"/>
          <p:nvPr/>
        </p:nvSpPr>
        <p:spPr>
          <a:xfrm>
            <a:off x="740625" y="4472375"/>
            <a:ext cx="76914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Сотрудник фонда. Занимается управлением всей операционной работой фонда, включая административно-хозяйственную и финансово-экономическую деятельность.</a:t>
            </a:r>
            <a:endParaRPr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49" title="b0b69617-6ebb-4a6e-ac5c-1e80460e89a0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7123" y="62400"/>
            <a:ext cx="3249151" cy="4332226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49"/>
          <p:cNvSpPr txBox="1"/>
          <p:nvPr/>
        </p:nvSpPr>
        <p:spPr>
          <a:xfrm>
            <a:off x="3613150" y="224400"/>
            <a:ext cx="3601500" cy="423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Павел Романов</a:t>
            </a:r>
            <a:br>
              <a:rPr b="1" lang="ru"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b="1" lang="ru"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Волонтер  </a:t>
            </a:r>
            <a:endParaRPr b="1" sz="15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72" name="Google Shape;572;p49"/>
          <p:cNvSpPr txBox="1"/>
          <p:nvPr/>
        </p:nvSpPr>
        <p:spPr>
          <a:xfrm>
            <a:off x="1905975" y="4485800"/>
            <a:ext cx="5659500" cy="3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Котопапа. Ухаживает за животными в приюте: кормит, убирает, следит за состоянием здоровья и помогает социализации кошек.</a:t>
            </a:r>
            <a:endParaRPr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Google Shape;57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50" title="dde5edab-638e-4b50-ac7d-641af8385393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5825" y="709525"/>
            <a:ext cx="3728251" cy="3708800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50"/>
          <p:cNvSpPr txBox="1"/>
          <p:nvPr/>
        </p:nvSpPr>
        <p:spPr>
          <a:xfrm>
            <a:off x="2057975" y="4460850"/>
            <a:ext cx="6103800" cy="3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Менеджер фонда. Занимается организационными вопросами, помогает с поиском информации. </a:t>
            </a:r>
            <a:endParaRPr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80" name="Google Shape;580;p50"/>
          <p:cNvSpPr txBox="1"/>
          <p:nvPr/>
        </p:nvSpPr>
        <p:spPr>
          <a:xfrm>
            <a:off x="3034900" y="374425"/>
            <a:ext cx="3350100" cy="335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        </a:t>
            </a:r>
            <a:r>
              <a:rPr b="1" lang="ru"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Кристина Полякова</a:t>
            </a:r>
            <a:br>
              <a:rPr b="1" lang="ru"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b="1" lang="ru"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               Волонтер </a:t>
            </a:r>
            <a:endParaRPr b="1" sz="15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5" name="Google Shape;585;p51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86" name="Google Shape;586;p51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51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88" name="Google Shape;588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51"/>
          <p:cNvSpPr/>
          <p:nvPr/>
        </p:nvSpPr>
        <p:spPr>
          <a:xfrm>
            <a:off x="4476750" y="571500"/>
            <a:ext cx="4000500" cy="4000500"/>
          </a:xfrm>
          <a:prstGeom prst="roundRect">
            <a:avLst>
              <a:gd fmla="val 5714" name="adj"/>
            </a:avLst>
          </a:prstGeom>
          <a:solidFill>
            <a:srgbClr val="FFFFFF">
              <a:alpha val="5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0" name="Google Shape;590;p51"/>
          <p:cNvPicPr preferRelativeResize="0"/>
          <p:nvPr/>
        </p:nvPicPr>
        <p:blipFill rotWithShape="1">
          <a:blip r:embed="rId4">
            <a:alphaModFix/>
          </a:blip>
          <a:srcRect b="0" l="1737" r="1737" t="0"/>
          <a:stretch/>
        </p:blipFill>
        <p:spPr>
          <a:xfrm>
            <a:off x="4714875" y="904875"/>
            <a:ext cx="3524400" cy="333390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51"/>
          <p:cNvSpPr txBox="1"/>
          <p:nvPr/>
        </p:nvSpPr>
        <p:spPr>
          <a:xfrm>
            <a:off x="666750" y="1047750"/>
            <a:ext cx="3429000" cy="30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7A6B5D"/>
                </a:solidFill>
                <a:latin typeface="Arial"/>
                <a:ea typeface="Arial"/>
                <a:cs typeface="Arial"/>
                <a:sym typeface="Arial"/>
              </a:rPr>
              <a:t>О ВОЛОНТЁРЕ</a:t>
            </a:r>
            <a:endParaRPr b="1" sz="1100">
              <a:solidFill>
                <a:srgbClr val="7A6B5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Ирина Васильева</a:t>
            </a:r>
            <a:endParaRPr b="1" sz="3200">
              <a:solidFill>
                <a:srgbClr val="2B2B2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50"/>
              </a:spcBef>
              <a:spcAft>
                <a:spcPts val="0"/>
              </a:spcAft>
              <a:buNone/>
            </a:pPr>
            <a:r>
              <a:rPr b="0" lang="ru" sz="12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Занимается пристройством, просматривает анкеты и собеседует будущих котородителей.</a:t>
            </a:r>
            <a:endParaRPr b="0" sz="1200">
              <a:solidFill>
                <a:srgbClr val="4A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6" name="Google Shape;596;p52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97" name="Google Shape;597;p52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52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99" name="Google Shape;59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52"/>
          <p:cNvSpPr/>
          <p:nvPr/>
        </p:nvSpPr>
        <p:spPr>
          <a:xfrm>
            <a:off x="4572000" y="571500"/>
            <a:ext cx="3905400" cy="4000500"/>
          </a:xfrm>
          <a:prstGeom prst="roundRect">
            <a:avLst>
              <a:gd fmla="val 5853" name="adj"/>
            </a:avLst>
          </a:prstGeom>
          <a:solidFill>
            <a:srgbClr val="FFFFFF">
              <a:alpha val="5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1" name="Google Shape;601;p52"/>
          <p:cNvPicPr preferRelativeResize="0"/>
          <p:nvPr/>
        </p:nvPicPr>
        <p:blipFill rotWithShape="1">
          <a:blip r:embed="rId4">
            <a:alphaModFix/>
          </a:blip>
          <a:srcRect b="0" l="20" r="30" t="0"/>
          <a:stretch/>
        </p:blipFill>
        <p:spPr>
          <a:xfrm>
            <a:off x="4762500" y="952500"/>
            <a:ext cx="3524400" cy="321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52"/>
          <p:cNvSpPr txBox="1"/>
          <p:nvPr/>
        </p:nvSpPr>
        <p:spPr>
          <a:xfrm>
            <a:off x="666750" y="1238250"/>
            <a:ext cx="361950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7A6B5D"/>
                </a:solidFill>
                <a:latin typeface="Arial"/>
                <a:ea typeface="Arial"/>
                <a:cs typeface="Arial"/>
                <a:sym typeface="Arial"/>
              </a:rPr>
              <a:t>О ВОЛОНТЁРЕ</a:t>
            </a:r>
            <a:endParaRPr b="1" sz="1100">
              <a:solidFill>
                <a:srgbClr val="7A6B5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Ирина Васильева</a:t>
            </a:r>
            <a:endParaRPr b="1" sz="15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0" lang="ru" sz="12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Занимается пристройством, просматривает анкеты и собеседует будущих котородителей.</a:t>
            </a:r>
            <a:endParaRPr b="0" sz="1200">
              <a:solidFill>
                <a:srgbClr val="4A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" name="Google Shape;607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53" title="5a212630-b6ca-412d-b4db-0415b2227c94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24500" y="900352"/>
            <a:ext cx="2295000" cy="3060026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53"/>
          <p:cNvSpPr txBox="1"/>
          <p:nvPr/>
        </p:nvSpPr>
        <p:spPr>
          <a:xfrm>
            <a:off x="3419150" y="236500"/>
            <a:ext cx="3153000" cy="236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Екатерина Гринева</a:t>
            </a:r>
            <a:br>
              <a:rPr b="1" lang="ru"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b="1" lang="ru" sz="1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Волонтер  </a:t>
            </a:r>
            <a:endParaRPr b="1" sz="15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10" name="Google Shape;610;p53"/>
          <p:cNvSpPr txBox="1"/>
          <p:nvPr/>
        </p:nvSpPr>
        <p:spPr>
          <a:xfrm>
            <a:off x="3113700" y="4532600"/>
            <a:ext cx="3921600" cy="3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11" name="Google Shape;611;p53"/>
          <p:cNvSpPr txBox="1"/>
          <p:nvPr/>
        </p:nvSpPr>
        <p:spPr>
          <a:xfrm>
            <a:off x="1637025" y="4139350"/>
            <a:ext cx="6103800" cy="584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Котоняня. Ухаживает за животными в приюте: кормит, убирает, следит за состоянием здоровья и помогает социализации кошек.</a:t>
            </a:r>
            <a:endParaRPr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6" name="Google Shape;616;p5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617" name="Google Shape;617;p5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5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619" name="Google Shape;619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54"/>
          <p:cNvSpPr/>
          <p:nvPr/>
        </p:nvSpPr>
        <p:spPr>
          <a:xfrm>
            <a:off x="4572000" y="571500"/>
            <a:ext cx="3905400" cy="4000500"/>
          </a:xfrm>
          <a:prstGeom prst="roundRect">
            <a:avLst>
              <a:gd fmla="val 5853" name="adj"/>
            </a:avLst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1" name="Google Shape;621;p54"/>
          <p:cNvPicPr preferRelativeResize="0"/>
          <p:nvPr/>
        </p:nvPicPr>
        <p:blipFill rotWithShape="1">
          <a:blip r:embed="rId5">
            <a:alphaModFix/>
          </a:blip>
          <a:srcRect b="0" l="3043" r="3043" t="0"/>
          <a:stretch/>
        </p:blipFill>
        <p:spPr>
          <a:xfrm>
            <a:off x="4810125" y="904875"/>
            <a:ext cx="3429000" cy="333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54"/>
          <p:cNvSpPr txBox="1"/>
          <p:nvPr/>
        </p:nvSpPr>
        <p:spPr>
          <a:xfrm>
            <a:off x="666750" y="1238250"/>
            <a:ext cx="36195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80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Ирина Васильева</a:t>
            </a:r>
            <a:endParaRPr b="1" sz="2800">
              <a:solidFill>
                <a:srgbClr val="2B2B2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54"/>
          <p:cNvSpPr txBox="1"/>
          <p:nvPr/>
        </p:nvSpPr>
        <p:spPr>
          <a:xfrm>
            <a:off x="666750" y="2095500"/>
            <a:ext cx="3619500" cy="1905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О волонтёре</a:t>
            </a:r>
            <a:endParaRPr b="1" sz="1100">
              <a:solidFill>
                <a:srgbClr val="5555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Волонтер</a:t>
            </a:r>
            <a:endParaRPr b="1" sz="15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750"/>
              </a:spcBef>
              <a:spcAft>
                <a:spcPts val="0"/>
              </a:spcAft>
              <a:buNone/>
            </a:pPr>
            <a:r>
              <a:rPr b="0" lang="ru" sz="12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Занимается пристройством, просматривает анкеты и собеседует будущих котородителей.</a:t>
            </a:r>
            <a:endParaRPr b="0" sz="1200">
              <a:solidFill>
                <a:srgbClr val="4A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55" title="231dee42-8085-45a5-bea0-5e6b71ff048c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6750" y="833200"/>
            <a:ext cx="2607851" cy="347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56" title="lRt1QgIVMZhHQuQs7pFeAtJsGbPMiqG5Laq2mFl_C1yH6_ct2bXfg71smwyC0W5kNcNmfSYlTyrLxZw9gDKEk-bJ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4700" y="-160925"/>
            <a:ext cx="6271725" cy="4181150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56"/>
          <p:cNvSpPr txBox="1"/>
          <p:nvPr/>
        </p:nvSpPr>
        <p:spPr>
          <a:xfrm>
            <a:off x="1976549" y="4135925"/>
            <a:ext cx="54129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ru" sz="1300">
                <a:latin typeface="Nunito"/>
                <a:ea typeface="Nunito"/>
                <a:cs typeface="Nunito"/>
                <a:sym typeface="Nunito"/>
              </a:rPr>
              <a:t>Администратор фонда. Координирует все  вопросы и просьбы, а также работу других волонтеров. </a:t>
            </a:r>
            <a:endParaRPr i="1" sz="165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7" name="Google Shape;637;p56"/>
          <p:cNvSpPr txBox="1"/>
          <p:nvPr/>
        </p:nvSpPr>
        <p:spPr>
          <a:xfrm>
            <a:off x="3269100" y="243600"/>
            <a:ext cx="2827800" cy="463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500">
                <a:latin typeface="Nunito"/>
                <a:ea typeface="Nunito"/>
                <a:cs typeface="Nunito"/>
                <a:sym typeface="Nunito"/>
              </a:rPr>
              <a:t>Наталья Белослудцева</a:t>
            </a:r>
            <a:br>
              <a:rPr b="1" lang="ru" sz="1500">
                <a:latin typeface="Nunito"/>
                <a:ea typeface="Nunito"/>
                <a:cs typeface="Nunito"/>
                <a:sym typeface="Nunito"/>
              </a:rPr>
            </a:br>
            <a:r>
              <a:rPr b="1" lang="ru" sz="1500">
                <a:latin typeface="Nunito"/>
                <a:ea typeface="Nunito"/>
                <a:cs typeface="Nunito"/>
                <a:sym typeface="Nunito"/>
              </a:rPr>
              <a:t>	Волонтер </a:t>
            </a:r>
            <a:endParaRPr b="1" sz="15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2" name="Google Shape;642;p5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643" name="Google Shape;643;p5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5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645" name="Google Shape;645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57"/>
          <p:cNvSpPr/>
          <p:nvPr/>
        </p:nvSpPr>
        <p:spPr>
          <a:xfrm>
            <a:off x="666750" y="666750"/>
            <a:ext cx="3524400" cy="3905400"/>
          </a:xfrm>
          <a:prstGeom prst="roundRect">
            <a:avLst>
              <a:gd fmla="val 6486" name="adj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7" name="Google Shape;647;p57"/>
          <p:cNvPicPr preferRelativeResize="0"/>
          <p:nvPr/>
        </p:nvPicPr>
        <p:blipFill rotWithShape="1">
          <a:blip r:embed="rId4">
            <a:alphaModFix/>
          </a:blip>
          <a:srcRect b="0" l="0" r="10" t="0"/>
          <a:stretch/>
        </p:blipFill>
        <p:spPr>
          <a:xfrm>
            <a:off x="571500" y="762000"/>
            <a:ext cx="3714900" cy="3695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8" name="Google Shape;648;p57"/>
          <p:cNvGrpSpPr/>
          <p:nvPr/>
        </p:nvGrpSpPr>
        <p:grpSpPr>
          <a:xfrm>
            <a:off x="4476750" y="666750"/>
            <a:ext cx="4000500" cy="3905400"/>
            <a:chOff x="4476750" y="666750"/>
            <a:chExt cx="4000500" cy="3905400"/>
          </a:xfrm>
        </p:grpSpPr>
        <p:sp>
          <p:nvSpPr>
            <p:cNvPr id="649" name="Google Shape;649;p57"/>
            <p:cNvSpPr/>
            <p:nvPr/>
          </p:nvSpPr>
          <p:spPr>
            <a:xfrm>
              <a:off x="4476750" y="666750"/>
              <a:ext cx="4000500" cy="3905400"/>
            </a:xfrm>
            <a:prstGeom prst="roundRect">
              <a:avLst>
                <a:gd fmla="val 5853" name="adj"/>
              </a:avLst>
            </a:prstGeom>
            <a:solidFill>
              <a:srgbClr val="FFFFFF">
                <a:alpha val="65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57"/>
            <p:cNvSpPr txBox="1"/>
            <p:nvPr/>
          </p:nvSpPr>
          <p:spPr>
            <a:xfrm>
              <a:off x="4762500" y="1000125"/>
              <a:ext cx="34290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0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lang="ru" sz="2400">
                  <a:solidFill>
                    <a:srgbClr val="21212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</a:br>
              <a:r>
                <a:rPr b="0" lang="ru" sz="2400">
                  <a:solidFill>
                    <a:srgbClr val="21212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Кристина Полякова</a:t>
              </a:r>
              <a:endParaRPr b="0" sz="2400">
                <a:solidFill>
                  <a:srgbClr val="21212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ru" sz="1300">
                  <a:solidFill>
                    <a:srgbClr val="616161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Волонтер</a:t>
              </a:r>
              <a:endParaRPr b="0" sz="1300">
                <a:solidFill>
                  <a:srgbClr val="616161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cxnSp>
          <p:nvCxnSpPr>
            <p:cNvPr id="651" name="Google Shape;651;p57"/>
            <p:cNvCxnSpPr/>
            <p:nvPr/>
          </p:nvCxnSpPr>
          <p:spPr>
            <a:xfrm>
              <a:off x="4762500" y="1952625"/>
              <a:ext cx="3429000" cy="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E0E0E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652" name="Google Shape;652;p57"/>
            <p:cNvSpPr txBox="1"/>
            <p:nvPr/>
          </p:nvSpPr>
          <p:spPr>
            <a:xfrm>
              <a:off x="4762500" y="2190750"/>
              <a:ext cx="3429000" cy="209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757575"/>
                  </a:solidFill>
                  <a:latin typeface="Nunito"/>
                  <a:ea typeface="Nunito"/>
                  <a:cs typeface="Nunito"/>
                  <a:sym typeface="Nunito"/>
                </a:rPr>
                <a:t>О волонтёре</a:t>
              </a:r>
              <a:endParaRPr b="1" sz="1100">
                <a:solidFill>
                  <a:srgbClr val="757575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304800" lvl="0" marL="457200" rtl="0" algn="l">
                <a:spcBef>
                  <a:spcPts val="1050"/>
                </a:spcBef>
                <a:spcAft>
                  <a:spcPts val="0"/>
                </a:spcAft>
                <a:buClr>
                  <a:srgbClr val="333333"/>
                </a:buClr>
                <a:buSzPts val="1200"/>
                <a:buFont typeface="Nunito"/>
                <a:buChar char="●"/>
              </a:pPr>
              <a:r>
                <a:rPr b="0" lang="ru" sz="1200">
                  <a:solidFill>
                    <a:srgbClr val="333333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Частично решает организационные вопросы</a:t>
              </a:r>
              <a:endParaRPr b="0" sz="1200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304800" lvl="0" marL="457200" rtl="0" algn="l">
                <a:spcBef>
                  <a:spcPts val="750"/>
                </a:spcBef>
                <a:spcAft>
                  <a:spcPts val="750"/>
                </a:spcAft>
                <a:buClr>
                  <a:srgbClr val="333333"/>
                </a:buClr>
                <a:buSzPts val="1200"/>
                <a:buFont typeface="Nunito"/>
                <a:buChar char="●"/>
              </a:pPr>
              <a:r>
                <a:rPr b="0" lang="ru" sz="1200">
                  <a:solidFill>
                    <a:srgbClr val="333333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Помогает с поиском информации</a:t>
              </a:r>
              <a:endParaRPr b="0" sz="1200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58"/>
          <p:cNvSpPr/>
          <p:nvPr/>
        </p:nvSpPr>
        <p:spPr>
          <a:xfrm>
            <a:off x="666750" y="666750"/>
            <a:ext cx="3524400" cy="3905400"/>
          </a:xfrm>
          <a:prstGeom prst="roundRect">
            <a:avLst>
              <a:gd fmla="val 6486" name="adj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9" name="Google Shape;659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1850" y="714300"/>
            <a:ext cx="3714900" cy="3714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0" name="Google Shape;660;p58"/>
          <p:cNvGrpSpPr/>
          <p:nvPr/>
        </p:nvGrpSpPr>
        <p:grpSpPr>
          <a:xfrm>
            <a:off x="4476750" y="666750"/>
            <a:ext cx="4000500" cy="3905400"/>
            <a:chOff x="4476750" y="666750"/>
            <a:chExt cx="4000500" cy="3905400"/>
          </a:xfrm>
        </p:grpSpPr>
        <p:sp>
          <p:nvSpPr>
            <p:cNvPr id="661" name="Google Shape;661;p58"/>
            <p:cNvSpPr/>
            <p:nvPr/>
          </p:nvSpPr>
          <p:spPr>
            <a:xfrm>
              <a:off x="4476750" y="666750"/>
              <a:ext cx="4000500" cy="3905400"/>
            </a:xfrm>
            <a:prstGeom prst="roundRect">
              <a:avLst>
                <a:gd fmla="val 5853" name="adj"/>
              </a:avLst>
            </a:prstGeom>
            <a:solidFill>
              <a:srgbClr val="FFFFFF">
                <a:alpha val="65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58"/>
            <p:cNvSpPr txBox="1"/>
            <p:nvPr/>
          </p:nvSpPr>
          <p:spPr>
            <a:xfrm>
              <a:off x="4762500" y="1000125"/>
              <a:ext cx="3429000" cy="857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400">
                  <a:solidFill>
                    <a:srgbClr val="21212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Ольга Борисевич</a:t>
              </a:r>
              <a:endParaRPr b="0" sz="2400">
                <a:solidFill>
                  <a:srgbClr val="21212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ru" sz="1300">
                  <a:solidFill>
                    <a:srgbClr val="616161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Директор фонда</a:t>
              </a:r>
              <a:endParaRPr b="0" sz="1300">
                <a:solidFill>
                  <a:srgbClr val="616161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cxnSp>
          <p:nvCxnSpPr>
            <p:cNvPr id="663" name="Google Shape;663;p58"/>
            <p:cNvCxnSpPr/>
            <p:nvPr/>
          </p:nvCxnSpPr>
          <p:spPr>
            <a:xfrm>
              <a:off x="4762500" y="1905000"/>
              <a:ext cx="3429000" cy="0"/>
            </a:xfrm>
            <a:prstGeom prst="straightConnector1">
              <a:avLst/>
            </a:prstGeom>
            <a:solidFill>
              <a:srgbClr val="FFFFFF"/>
            </a:solidFill>
            <a:ln cap="flat" cmpd="sng" w="9525">
              <a:solidFill>
                <a:srgbClr val="E0E0E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664" name="Google Shape;664;p58"/>
            <p:cNvSpPr txBox="1"/>
            <p:nvPr/>
          </p:nvSpPr>
          <p:spPr>
            <a:xfrm>
              <a:off x="4762500" y="2143125"/>
              <a:ext cx="3429000" cy="2095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100">
                  <a:solidFill>
                    <a:srgbClr val="757575"/>
                  </a:solidFill>
                  <a:latin typeface="Nunito"/>
                  <a:ea typeface="Nunito"/>
                  <a:cs typeface="Nunito"/>
                  <a:sym typeface="Nunito"/>
                </a:rPr>
                <a:t>О руководителе</a:t>
              </a:r>
              <a:endParaRPr b="0" sz="1200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304800" lvl="0" marL="457200" rtl="0" algn="l">
                <a:spcBef>
                  <a:spcPts val="900"/>
                </a:spcBef>
                <a:spcAft>
                  <a:spcPts val="0"/>
                </a:spcAft>
                <a:buClr>
                  <a:srgbClr val="333333"/>
                </a:buClr>
                <a:buSzPts val="1200"/>
                <a:buFont typeface="Nunito"/>
                <a:buChar char="●"/>
              </a:pPr>
              <a:r>
                <a:rPr b="0" lang="ru" sz="1200">
                  <a:solidFill>
                    <a:srgbClr val="333333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Общее руководство и стратегия</a:t>
              </a:r>
              <a:endParaRPr b="0" sz="1200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304800" lvl="0" marL="457200" rtl="0" algn="l">
                <a:spcBef>
                  <a:spcPts val="600"/>
                </a:spcBef>
                <a:spcAft>
                  <a:spcPts val="0"/>
                </a:spcAft>
                <a:buClr>
                  <a:srgbClr val="333333"/>
                </a:buClr>
                <a:buSzPts val="1200"/>
                <a:buFont typeface="Nunito"/>
                <a:buChar char="●"/>
              </a:pPr>
              <a:r>
                <a:rPr b="0" lang="ru" sz="1200">
                  <a:solidFill>
                    <a:srgbClr val="333333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Представление фонда</a:t>
              </a:r>
              <a:endParaRPr b="0" sz="1200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304800" lvl="0" marL="457200" rtl="0" algn="l">
                <a:spcBef>
                  <a:spcPts val="600"/>
                </a:spcBef>
                <a:spcAft>
                  <a:spcPts val="600"/>
                </a:spcAft>
                <a:buClr>
                  <a:srgbClr val="333333"/>
                </a:buClr>
                <a:buSzPts val="1200"/>
                <a:buFont typeface="Nunito"/>
                <a:buChar char="●"/>
              </a:pPr>
              <a:r>
                <a:rPr b="0" lang="ru" sz="1200">
                  <a:solidFill>
                    <a:srgbClr val="333333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Контроль за реализацией программ</a:t>
              </a:r>
              <a:endParaRPr b="0" sz="1200">
                <a:solidFill>
                  <a:srgbClr val="333333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" name="Google Shape;669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9"/>
          <p:cNvSpPr txBox="1"/>
          <p:nvPr/>
        </p:nvSpPr>
        <p:spPr>
          <a:xfrm>
            <a:off x="2133775" y="314450"/>
            <a:ext cx="53793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UPgrade обложки VK</a:t>
            </a:r>
            <a:br>
              <a:rPr b="1" lang="ru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b="1" lang="ru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Финальная версия</a:t>
            </a:r>
            <a:endParaRPr b="1"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71" name="Google Shape;671;p59" title="Котёнок. Иллюстрация для вк 3 (2)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7750" y="1316951"/>
            <a:ext cx="7288499" cy="2914676"/>
          </a:xfrm>
          <a:prstGeom prst="rect">
            <a:avLst/>
          </a:prstGeom>
          <a:noFill/>
          <a:ln>
            <a:noFill/>
          </a:ln>
          <a:effectLst>
            <a:outerShdw blurRad="128588" rotWithShape="0" algn="bl" dir="5400000" dist="47625">
              <a:srgbClr val="000000">
                <a:alpha val="50000"/>
              </a:srgbClr>
            </a:outerShdw>
          </a:effectLst>
        </p:spPr>
      </p:pic>
      <p:pic>
        <p:nvPicPr>
          <p:cNvPr id="672" name="Google Shape;672;p59" title="5228838605609364717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2050" y="3300625"/>
            <a:ext cx="1628825" cy="1741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7" name="Google Shape;677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60"/>
          <p:cNvSpPr txBox="1"/>
          <p:nvPr/>
        </p:nvSpPr>
        <p:spPr>
          <a:xfrm>
            <a:off x="478550" y="749725"/>
            <a:ext cx="53793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Мобильная версия обложки VK</a:t>
            </a:r>
            <a:br>
              <a:rPr b="1" lang="ru" sz="22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</a:br>
            <a:br>
              <a:rPr b="1" lang="ru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</a:br>
            <a:endParaRPr b="1"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79" name="Google Shape;679;p60" title="IMG_1567 (1)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550" y="1601737"/>
            <a:ext cx="5832874" cy="2333149"/>
          </a:xfrm>
          <a:prstGeom prst="rect">
            <a:avLst/>
          </a:prstGeom>
          <a:noFill/>
          <a:ln>
            <a:noFill/>
          </a:ln>
          <a:effectLst>
            <a:outerShdw blurRad="100013" rotWithShape="0" algn="bl" dir="5400000" dist="47625">
              <a:srgbClr val="000000">
                <a:alpha val="50000"/>
              </a:srgbClr>
            </a:outerShdw>
          </a:effectLst>
        </p:spPr>
      </p:pic>
      <p:pic>
        <p:nvPicPr>
          <p:cNvPr id="680" name="Google Shape;680;p60" title="IMG_1566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72048" y="921901"/>
            <a:ext cx="2197776" cy="3907176"/>
          </a:xfrm>
          <a:prstGeom prst="rect">
            <a:avLst/>
          </a:prstGeom>
          <a:noFill/>
          <a:ln>
            <a:noFill/>
          </a:ln>
          <a:effectLst>
            <a:outerShdw blurRad="100013" rotWithShape="0" algn="bl" dir="5400000" dist="47625">
              <a:srgbClr val="000000">
                <a:alpha val="50000"/>
              </a:srgbClr>
            </a:outerShdw>
          </a:effectLst>
        </p:spPr>
      </p:pic>
      <p:sp>
        <p:nvSpPr>
          <p:cNvPr id="681" name="Google Shape;681;p60"/>
          <p:cNvSpPr txBox="1"/>
          <p:nvPr/>
        </p:nvSpPr>
        <p:spPr>
          <a:xfrm>
            <a:off x="583975" y="4256375"/>
            <a:ext cx="4233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61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61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88" name="Google Shape;68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61"/>
          <p:cNvPicPr preferRelativeResize="0"/>
          <p:nvPr/>
        </p:nvPicPr>
        <p:blipFill>
          <a:blip r:embed="rId4">
            <a:alphaModFix amt="8000"/>
          </a:blip>
          <a:stretch>
            <a:fillRect/>
          </a:stretch>
        </p:blipFill>
        <p:spPr>
          <a:xfrm>
            <a:off x="0" y="0"/>
            <a:ext cx="91123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61"/>
          <p:cNvSpPr txBox="1"/>
          <p:nvPr/>
        </p:nvSpPr>
        <p:spPr>
          <a:xfrm>
            <a:off x="2560525" y="2021475"/>
            <a:ext cx="3144600" cy="7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91" name="Google Shape;691;p61"/>
          <p:cNvSpPr txBox="1"/>
          <p:nvPr/>
        </p:nvSpPr>
        <p:spPr>
          <a:xfrm>
            <a:off x="2616675" y="1970925"/>
            <a:ext cx="3618300" cy="876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PRO-МИКСПЛАТ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" name="Google Shape;696;p62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697" name="Google Shape;697;p62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62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699" name="Google Shape;69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62"/>
          <p:cNvSpPr/>
          <p:nvPr/>
        </p:nvSpPr>
        <p:spPr>
          <a:xfrm>
            <a:off x="1143000" y="1095375"/>
            <a:ext cx="3143400" cy="3238500"/>
          </a:xfrm>
          <a:prstGeom prst="roundRect">
            <a:avLst>
              <a:gd fmla="val 4848" name="adj"/>
            </a:avLst>
          </a:prstGeom>
          <a:solidFill>
            <a:srgbClr val="FFFFFF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62"/>
          <p:cNvSpPr/>
          <p:nvPr/>
        </p:nvSpPr>
        <p:spPr>
          <a:xfrm>
            <a:off x="4857750" y="1095375"/>
            <a:ext cx="3143400" cy="3238500"/>
          </a:xfrm>
          <a:prstGeom prst="roundRect">
            <a:avLst>
              <a:gd fmla="val 4848" name="adj"/>
            </a:avLst>
          </a:prstGeom>
          <a:solidFill>
            <a:srgbClr val="FFFFFF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2" name="Google Shape;702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28750" y="1238250"/>
            <a:ext cx="2571900" cy="257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6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43500" y="1238250"/>
            <a:ext cx="2571900" cy="2571900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62"/>
          <p:cNvSpPr txBox="1"/>
          <p:nvPr/>
        </p:nvSpPr>
        <p:spPr>
          <a:xfrm>
            <a:off x="571500" y="333375"/>
            <a:ext cx="80010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400">
                <a:solidFill>
                  <a:srgbClr val="2D3748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QR-коды для рекламных материалов</a:t>
            </a:r>
            <a:endParaRPr b="0" sz="2400">
              <a:solidFill>
                <a:srgbClr val="2D3748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ru" sz="1200">
                <a:solidFill>
                  <a:srgbClr val="64748B"/>
                </a:solidFill>
                <a:latin typeface="Nunito"/>
                <a:ea typeface="Nunito"/>
                <a:cs typeface="Nunito"/>
                <a:sym typeface="Nunito"/>
              </a:rPr>
              <a:t>Используются в постах, баннерах, памятках и иных видах рекламы.</a:t>
            </a:r>
            <a:endParaRPr b="0" sz="1200">
              <a:solidFill>
                <a:srgbClr val="64748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05" name="Google Shape;705;p62"/>
          <p:cNvSpPr txBox="1"/>
          <p:nvPr/>
        </p:nvSpPr>
        <p:spPr>
          <a:xfrm>
            <a:off x="1238250" y="3857625"/>
            <a:ext cx="2952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Вариант с прямым логотипом</a:t>
            </a:r>
            <a:endParaRPr b="1" sz="1100">
              <a:solidFill>
                <a:srgbClr val="47556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06" name="Google Shape;706;p62"/>
          <p:cNvSpPr txBox="1"/>
          <p:nvPr/>
        </p:nvSpPr>
        <p:spPr>
          <a:xfrm>
            <a:off x="4953000" y="3857625"/>
            <a:ext cx="2952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Вариант с круглой эмблемой</a:t>
            </a:r>
            <a:endParaRPr b="1" sz="1100">
              <a:solidFill>
                <a:srgbClr val="47556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707" name="Google Shape;707;p62"/>
          <p:cNvGrpSpPr/>
          <p:nvPr/>
        </p:nvGrpSpPr>
        <p:grpSpPr>
          <a:xfrm>
            <a:off x="571500" y="4495800"/>
            <a:ext cx="8001000" cy="400200"/>
            <a:chOff x="0" y="0"/>
            <a:chExt cx="8001000" cy="400200"/>
          </a:xfrm>
        </p:grpSpPr>
        <p:sp>
          <p:nvSpPr>
            <p:cNvPr id="708" name="Google Shape;708;p62"/>
            <p:cNvSpPr/>
            <p:nvPr/>
          </p:nvSpPr>
          <p:spPr>
            <a:xfrm>
              <a:off x="0" y="0"/>
              <a:ext cx="8001000" cy="400200"/>
            </a:xfrm>
            <a:prstGeom prst="roundRect">
              <a:avLst>
                <a:gd fmla="val 19047" name="adj"/>
              </a:avLst>
            </a:prstGeom>
            <a:solidFill>
              <a:srgbClr val="F1F5F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62"/>
            <p:cNvSpPr txBox="1"/>
            <p:nvPr/>
          </p:nvSpPr>
          <p:spPr>
            <a:xfrm>
              <a:off x="0" y="0"/>
              <a:ext cx="8001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00">
                  <a:solidFill>
                    <a:srgbClr val="334155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QR-код можно размещать в любых форматах продвижения фонда</a:t>
              </a:r>
              <a:endParaRPr b="0" sz="1100">
                <a:solidFill>
                  <a:srgbClr val="334155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4" name="Google Shape;714;p63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715" name="Google Shape;715;p63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63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17" name="Google Shape;71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63"/>
          <p:cNvSpPr/>
          <p:nvPr/>
        </p:nvSpPr>
        <p:spPr>
          <a:xfrm>
            <a:off x="1857375" y="1000125"/>
            <a:ext cx="2190900" cy="3381300"/>
          </a:xfrm>
          <a:prstGeom prst="roundRect">
            <a:avLst>
              <a:gd fmla="val 6086" name="adj"/>
            </a:avLst>
          </a:prstGeom>
          <a:solidFill>
            <a:srgbClr val="FFFFFF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63"/>
          <p:cNvSpPr/>
          <p:nvPr/>
        </p:nvSpPr>
        <p:spPr>
          <a:xfrm>
            <a:off x="5095875" y="1000125"/>
            <a:ext cx="2190900" cy="3381300"/>
          </a:xfrm>
          <a:prstGeom prst="roundRect">
            <a:avLst>
              <a:gd fmla="val 6086" name="adj"/>
            </a:avLst>
          </a:prstGeom>
          <a:solidFill>
            <a:srgbClr val="FFFFFF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0" name="Google Shape;720;p63"/>
          <p:cNvPicPr preferRelativeResize="0"/>
          <p:nvPr/>
        </p:nvPicPr>
        <p:blipFill rotWithShape="1">
          <a:blip r:embed="rId4">
            <a:alphaModFix/>
          </a:blip>
          <a:srcRect b="9774" l="0" r="0" t="9782"/>
          <a:stretch/>
        </p:blipFill>
        <p:spPr>
          <a:xfrm>
            <a:off x="1933575" y="1076325"/>
            <a:ext cx="2038500" cy="32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63"/>
          <p:cNvPicPr preferRelativeResize="0"/>
          <p:nvPr/>
        </p:nvPicPr>
        <p:blipFill rotWithShape="1">
          <a:blip r:embed="rId5">
            <a:alphaModFix/>
          </a:blip>
          <a:srcRect b="3411" l="0" r="0" t="3401"/>
          <a:stretch/>
        </p:blipFill>
        <p:spPr>
          <a:xfrm>
            <a:off x="5172075" y="1076325"/>
            <a:ext cx="2038500" cy="3228900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63"/>
          <p:cNvSpPr txBox="1"/>
          <p:nvPr/>
        </p:nvSpPr>
        <p:spPr>
          <a:xfrm>
            <a:off x="571500" y="333375"/>
            <a:ext cx="80010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220">
                <a:solidFill>
                  <a:srgbClr val="2D3748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Кнопка пожертвований VK</a:t>
            </a:r>
            <a:endParaRPr b="0" sz="2220">
              <a:solidFill>
                <a:srgbClr val="2D3748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225"/>
              </a:spcBef>
              <a:spcAft>
                <a:spcPts val="0"/>
              </a:spcAft>
              <a:buNone/>
            </a:pPr>
            <a:r>
              <a:rPr b="0" lang="ru" sz="1110">
                <a:solidFill>
                  <a:srgbClr val="64748B"/>
                </a:solidFill>
                <a:latin typeface="Nunito"/>
                <a:ea typeface="Nunito"/>
                <a:cs typeface="Nunito"/>
                <a:sym typeface="Nunito"/>
              </a:rPr>
              <a:t>Прямой переход к форме оплаты прямо из официального сообщества</a:t>
            </a:r>
            <a:endParaRPr b="0" sz="1110">
              <a:solidFill>
                <a:srgbClr val="64748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23" name="Google Shape;723;p63"/>
          <p:cNvSpPr/>
          <p:nvPr/>
        </p:nvSpPr>
        <p:spPr>
          <a:xfrm>
            <a:off x="1409700" y="3648075"/>
            <a:ext cx="344400" cy="146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53E3E"/>
          </a:solidFill>
          <a:ln cap="rnd" cmpd="sng" w="4775">
            <a:solidFill>
              <a:srgbClr val="C5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4" name="Google Shape;724;p63"/>
          <p:cNvGrpSpPr/>
          <p:nvPr/>
        </p:nvGrpSpPr>
        <p:grpSpPr>
          <a:xfrm>
            <a:off x="4362450" y="2505075"/>
            <a:ext cx="419100" cy="419100"/>
            <a:chOff x="57150" y="57150"/>
            <a:chExt cx="419100" cy="419100"/>
          </a:xfrm>
        </p:grpSpPr>
        <p:sp>
          <p:nvSpPr>
            <p:cNvPr id="725" name="Google Shape;725;p63"/>
            <p:cNvSpPr/>
            <p:nvPr/>
          </p:nvSpPr>
          <p:spPr>
            <a:xfrm>
              <a:off x="57150" y="57150"/>
              <a:ext cx="419100" cy="419100"/>
            </a:xfrm>
            <a:prstGeom prst="ellipse">
              <a:avLst/>
            </a:prstGeom>
            <a:solidFill>
              <a:srgbClr val="E53E3E">
                <a:alpha val="1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63"/>
            <p:cNvSpPr/>
            <p:nvPr/>
          </p:nvSpPr>
          <p:spPr>
            <a:xfrm>
              <a:off x="114300" y="114300"/>
              <a:ext cx="304800" cy="304800"/>
            </a:xfrm>
            <a:prstGeom prst="ellipse">
              <a:avLst/>
            </a:prstGeom>
            <a:solidFill>
              <a:srgbClr val="E53E3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63"/>
            <p:cNvSpPr/>
            <p:nvPr/>
          </p:nvSpPr>
          <p:spPr>
            <a:xfrm>
              <a:off x="238125" y="200025"/>
              <a:ext cx="66600" cy="1335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60000"/>
                  </a:lnTo>
                  <a:lnTo>
                    <a:pt x="0" y="120000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 cap="rnd" cmpd="sng" w="238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8" name="Google Shape;728;p63"/>
          <p:cNvSpPr/>
          <p:nvPr/>
        </p:nvSpPr>
        <p:spPr>
          <a:xfrm>
            <a:off x="571500" y="4495800"/>
            <a:ext cx="8001000" cy="400200"/>
          </a:xfrm>
          <a:prstGeom prst="roundRect">
            <a:avLst>
              <a:gd fmla="val 19047" name="adj"/>
            </a:avLst>
          </a:prstGeom>
          <a:solidFill>
            <a:srgbClr val="F1F5F9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63"/>
          <p:cNvSpPr txBox="1"/>
          <p:nvPr/>
        </p:nvSpPr>
        <p:spPr>
          <a:xfrm>
            <a:off x="571500" y="4495800"/>
            <a:ext cx="8001000" cy="40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1100">
                <a:solidFill>
                  <a:srgbClr val="334155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С июня работают все способы перевода: </a:t>
            </a:r>
            <a:r>
              <a:rPr b="1" lang="ru" sz="1100">
                <a:solidFill>
                  <a:srgbClr val="0F172A"/>
                </a:solidFill>
                <a:latin typeface="Nunito"/>
                <a:ea typeface="Nunito"/>
                <a:cs typeface="Nunito"/>
                <a:sym typeface="Nunito"/>
              </a:rPr>
              <a:t>банковские карты, СБП, Sber Pay.</a:t>
            </a:r>
            <a:endParaRPr b="0" sz="1100">
              <a:solidFill>
                <a:srgbClr val="334155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6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6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36" name="Google Shape;736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64"/>
          <p:cNvPicPr preferRelativeResize="0"/>
          <p:nvPr/>
        </p:nvPicPr>
        <p:blipFill>
          <a:blip r:embed="rId4">
            <a:alphaModFix amt="5000"/>
          </a:blip>
          <a:stretch>
            <a:fillRect/>
          </a:stretch>
        </p:blipFill>
        <p:spPr>
          <a:xfrm>
            <a:off x="0" y="27325"/>
            <a:ext cx="9144000" cy="5088842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64"/>
          <p:cNvSpPr txBox="1"/>
          <p:nvPr/>
        </p:nvSpPr>
        <p:spPr>
          <a:xfrm>
            <a:off x="3503875" y="1842000"/>
            <a:ext cx="3852000" cy="99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PRO-Локации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65"/>
          <p:cNvSpPr txBox="1"/>
          <p:nvPr/>
        </p:nvSpPr>
        <p:spPr>
          <a:xfrm>
            <a:off x="762000" y="285750"/>
            <a:ext cx="76200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600">
                <a:solidFill>
                  <a:srgbClr val="2D3748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Оборудованная локация</a:t>
            </a:r>
            <a:endParaRPr b="0" sz="2600">
              <a:solidFill>
                <a:srgbClr val="2D3748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745" name="Google Shape;745;p65"/>
          <p:cNvGrpSpPr/>
          <p:nvPr/>
        </p:nvGrpSpPr>
        <p:grpSpPr>
          <a:xfrm>
            <a:off x="742950" y="904875"/>
            <a:ext cx="3657600" cy="3057450"/>
            <a:chOff x="-19050" y="0"/>
            <a:chExt cx="3657600" cy="3057450"/>
          </a:xfrm>
        </p:grpSpPr>
        <p:sp>
          <p:nvSpPr>
            <p:cNvPr id="746" name="Google Shape;746;p65"/>
            <p:cNvSpPr/>
            <p:nvPr/>
          </p:nvSpPr>
          <p:spPr>
            <a:xfrm>
              <a:off x="-19050" y="19050"/>
              <a:ext cx="3657600" cy="3038400"/>
            </a:xfrm>
            <a:prstGeom prst="roundRect">
              <a:avLst>
                <a:gd fmla="val 5642" name="adj"/>
              </a:avLst>
            </a:prstGeom>
            <a:solidFill>
              <a:srgbClr val="1A202C">
                <a:alpha val="8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65"/>
            <p:cNvSpPr/>
            <p:nvPr/>
          </p:nvSpPr>
          <p:spPr>
            <a:xfrm>
              <a:off x="0" y="0"/>
              <a:ext cx="3619500" cy="3000300"/>
            </a:xfrm>
            <a:prstGeom prst="roundRect">
              <a:avLst>
                <a:gd fmla="val 5079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48" name="Google Shape;748;p65"/>
          <p:cNvPicPr preferRelativeResize="0"/>
          <p:nvPr/>
        </p:nvPicPr>
        <p:blipFill rotWithShape="1">
          <a:blip r:embed="rId4">
            <a:alphaModFix/>
          </a:blip>
          <a:srcRect b="12337" l="0" r="0" t="12345"/>
          <a:stretch/>
        </p:blipFill>
        <p:spPr>
          <a:xfrm>
            <a:off x="762000" y="904875"/>
            <a:ext cx="3619500" cy="3000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9" name="Google Shape;749;p65"/>
          <p:cNvGrpSpPr/>
          <p:nvPr/>
        </p:nvGrpSpPr>
        <p:grpSpPr>
          <a:xfrm>
            <a:off x="4743450" y="904875"/>
            <a:ext cx="3657600" cy="3057450"/>
            <a:chOff x="-19050" y="0"/>
            <a:chExt cx="3657600" cy="3057450"/>
          </a:xfrm>
        </p:grpSpPr>
        <p:sp>
          <p:nvSpPr>
            <p:cNvPr id="750" name="Google Shape;750;p65"/>
            <p:cNvSpPr/>
            <p:nvPr/>
          </p:nvSpPr>
          <p:spPr>
            <a:xfrm>
              <a:off x="-19050" y="19050"/>
              <a:ext cx="3657600" cy="3038400"/>
            </a:xfrm>
            <a:prstGeom prst="roundRect">
              <a:avLst>
                <a:gd fmla="val 5642" name="adj"/>
              </a:avLst>
            </a:prstGeom>
            <a:solidFill>
              <a:srgbClr val="1A202C">
                <a:alpha val="8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65"/>
            <p:cNvSpPr/>
            <p:nvPr/>
          </p:nvSpPr>
          <p:spPr>
            <a:xfrm>
              <a:off x="0" y="0"/>
              <a:ext cx="3619500" cy="3000300"/>
            </a:xfrm>
            <a:prstGeom prst="roundRect">
              <a:avLst>
                <a:gd fmla="val 5079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52" name="Google Shape;752;p65"/>
          <p:cNvPicPr preferRelativeResize="0"/>
          <p:nvPr/>
        </p:nvPicPr>
        <p:blipFill rotWithShape="1">
          <a:blip r:embed="rId5">
            <a:alphaModFix/>
          </a:blip>
          <a:srcRect b="12276" l="0" r="0" t="12276"/>
          <a:stretch/>
        </p:blipFill>
        <p:spPr>
          <a:xfrm>
            <a:off x="4762500" y="904875"/>
            <a:ext cx="3619500" cy="300030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65"/>
          <p:cNvSpPr/>
          <p:nvPr/>
        </p:nvSpPr>
        <p:spPr>
          <a:xfrm>
            <a:off x="762000" y="4114800"/>
            <a:ext cx="7620000" cy="685800"/>
          </a:xfrm>
          <a:prstGeom prst="roundRect">
            <a:avLst>
              <a:gd fmla="val 19444" name="adj"/>
            </a:avLst>
          </a:prstGeom>
          <a:solidFill>
            <a:srgbClr val="FFFFFF">
              <a:alpha val="92000"/>
            </a:srgbClr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p65"/>
          <p:cNvSpPr txBox="1"/>
          <p:nvPr/>
        </p:nvSpPr>
        <p:spPr>
          <a:xfrm>
            <a:off x="952500" y="4114800"/>
            <a:ext cx="7239000" cy="685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1350">
                <a:solidFill>
                  <a:srgbClr val="2D3748"/>
                </a:solidFill>
                <a:latin typeface="Nunito"/>
                <a:ea typeface="Nunito"/>
                <a:cs typeface="Nunito"/>
                <a:sym typeface="Nunito"/>
              </a:rPr>
              <a:t>Оптом и выгодно </a:t>
            </a:r>
            <a:r>
              <a:rPr b="1" lang="ru" sz="1350">
                <a:solidFill>
                  <a:srgbClr val="1A202C"/>
                </a:solidFill>
                <a:latin typeface="Nunito"/>
                <a:ea typeface="Nunito"/>
                <a:cs typeface="Nunito"/>
                <a:sym typeface="Nunito"/>
              </a:rPr>
              <a:t>закуплены лотки</a:t>
            </a:r>
            <a:r>
              <a:rPr b="0" lang="ru" sz="1350">
                <a:solidFill>
                  <a:srgbClr val="2D3748"/>
                </a:solidFill>
                <a:latin typeface="Nunito"/>
                <a:ea typeface="Nunito"/>
                <a:cs typeface="Nunito"/>
                <a:sym typeface="Nunito"/>
              </a:rPr>
              <a:t>, которые уже используются первыми жителями локации.</a:t>
            </a:r>
            <a:endParaRPr b="0" sz="1350">
              <a:solidFill>
                <a:srgbClr val="2D374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9" name="Google Shape;759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0" name="Google Shape;760;p66"/>
          <p:cNvGrpSpPr/>
          <p:nvPr/>
        </p:nvGrpSpPr>
        <p:grpSpPr>
          <a:xfrm>
            <a:off x="762000" y="228600"/>
            <a:ext cx="7620000" cy="476400"/>
            <a:chOff x="0" y="0"/>
            <a:chExt cx="7620000" cy="476400"/>
          </a:xfrm>
        </p:grpSpPr>
        <p:sp>
          <p:nvSpPr>
            <p:cNvPr id="761" name="Google Shape;761;p66"/>
            <p:cNvSpPr/>
            <p:nvPr/>
          </p:nvSpPr>
          <p:spPr>
            <a:xfrm>
              <a:off x="0" y="0"/>
              <a:ext cx="76200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66"/>
            <p:cNvSpPr txBox="1"/>
            <p:nvPr/>
          </p:nvSpPr>
          <p:spPr>
            <a:xfrm>
              <a:off x="0" y="0"/>
              <a:ext cx="76200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400">
                  <a:solidFill>
                    <a:srgbClr val="2D3748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Оборудованная локация</a:t>
              </a:r>
              <a:endParaRPr b="0" sz="2400">
                <a:solidFill>
                  <a:srgbClr val="2D3748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grpSp>
        <p:nvGrpSpPr>
          <p:cNvPr id="763" name="Google Shape;763;p66"/>
          <p:cNvGrpSpPr/>
          <p:nvPr/>
        </p:nvGrpSpPr>
        <p:grpSpPr>
          <a:xfrm>
            <a:off x="2076450" y="800100"/>
            <a:ext cx="4953000" cy="3219450"/>
            <a:chOff x="2076450" y="800100"/>
            <a:chExt cx="4953000" cy="3219450"/>
          </a:xfrm>
        </p:grpSpPr>
        <p:sp>
          <p:nvSpPr>
            <p:cNvPr id="764" name="Google Shape;764;p66"/>
            <p:cNvSpPr/>
            <p:nvPr/>
          </p:nvSpPr>
          <p:spPr>
            <a:xfrm>
              <a:off x="2076450" y="819150"/>
              <a:ext cx="4953000" cy="3200400"/>
            </a:xfrm>
            <a:prstGeom prst="roundRect">
              <a:avLst>
                <a:gd fmla="val 5357" name="adj"/>
              </a:avLst>
            </a:prstGeom>
            <a:solidFill>
              <a:srgbClr val="1A202C">
                <a:alpha val="8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66"/>
            <p:cNvSpPr/>
            <p:nvPr/>
          </p:nvSpPr>
          <p:spPr>
            <a:xfrm>
              <a:off x="2095500" y="800100"/>
              <a:ext cx="4914900" cy="3162300"/>
            </a:xfrm>
            <a:prstGeom prst="roundRect">
              <a:avLst>
                <a:gd fmla="val 4819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66" name="Google Shape;766;p66"/>
            <p:cNvPicPr preferRelativeResize="0"/>
            <p:nvPr/>
          </p:nvPicPr>
          <p:blipFill rotWithShape="1">
            <a:blip r:embed="rId4">
              <a:alphaModFix/>
            </a:blip>
            <a:srcRect b="7475" l="0" r="0" t="7484"/>
            <a:stretch/>
          </p:blipFill>
          <p:spPr>
            <a:xfrm>
              <a:off x="2133600" y="838200"/>
              <a:ext cx="4838700" cy="3086100"/>
            </a:xfrm>
            <a:prstGeom prst="roundRect">
              <a:avLst>
                <a:gd fmla="val 3703" name="adj"/>
              </a:avLst>
            </a:prstGeom>
            <a:noFill/>
            <a:ln>
              <a:noFill/>
            </a:ln>
          </p:spPr>
        </p:pic>
      </p:grpSp>
      <p:sp>
        <p:nvSpPr>
          <p:cNvPr id="767" name="Google Shape;767;p66"/>
          <p:cNvSpPr/>
          <p:nvPr/>
        </p:nvSpPr>
        <p:spPr>
          <a:xfrm>
            <a:off x="762000" y="4114800"/>
            <a:ext cx="7620000" cy="685800"/>
          </a:xfrm>
          <a:prstGeom prst="roundRect">
            <a:avLst>
              <a:gd fmla="val 19444" name="adj"/>
            </a:avLst>
          </a:prstGeom>
          <a:solidFill>
            <a:srgbClr val="FFFFFF">
              <a:alpha val="95000"/>
            </a:srgbClr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8" name="Google Shape;768;p66"/>
          <p:cNvGrpSpPr/>
          <p:nvPr/>
        </p:nvGrpSpPr>
        <p:grpSpPr>
          <a:xfrm>
            <a:off x="952500" y="4114800"/>
            <a:ext cx="7239000" cy="685800"/>
            <a:chOff x="0" y="0"/>
            <a:chExt cx="7239000" cy="685800"/>
          </a:xfrm>
        </p:grpSpPr>
        <p:sp>
          <p:nvSpPr>
            <p:cNvPr id="769" name="Google Shape;769;p66"/>
            <p:cNvSpPr/>
            <p:nvPr/>
          </p:nvSpPr>
          <p:spPr>
            <a:xfrm>
              <a:off x="0" y="0"/>
              <a:ext cx="7239000" cy="685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66"/>
            <p:cNvSpPr txBox="1"/>
            <p:nvPr/>
          </p:nvSpPr>
          <p:spPr>
            <a:xfrm>
              <a:off x="0" y="0"/>
              <a:ext cx="72390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350">
                  <a:solidFill>
                    <a:srgbClr val="2D3748"/>
                  </a:solidFill>
                  <a:latin typeface="Nunito"/>
                  <a:ea typeface="Nunito"/>
                  <a:cs typeface="Nunito"/>
                  <a:sym typeface="Nunito"/>
                </a:rPr>
                <a:t>Во всех комнатах </a:t>
              </a:r>
              <a:r>
                <a:rPr b="1" lang="ru" sz="1350">
                  <a:solidFill>
                    <a:srgbClr val="1A202C"/>
                  </a:solidFill>
                  <a:latin typeface="Nunito"/>
                  <a:ea typeface="Nunito"/>
                  <a:cs typeface="Nunito"/>
                  <a:sym typeface="Nunito"/>
                </a:rPr>
                <a:t>установлены антикошки</a:t>
              </a:r>
              <a:r>
                <a:rPr b="0" lang="ru" sz="1350">
                  <a:solidFill>
                    <a:srgbClr val="2D3748"/>
                  </a:solidFill>
                  <a:latin typeface="Nunito"/>
                  <a:ea typeface="Nunito"/>
                  <a:cs typeface="Nunito"/>
                  <a:sym typeface="Nunito"/>
                </a:rPr>
                <a:t>. На данный момент доделывается балкон, который также предусматривает антикошки.</a:t>
              </a:r>
              <a:endParaRPr b="0" sz="1350">
                <a:solidFill>
                  <a:srgbClr val="2D3748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5" name="Google Shape;775;p6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776" name="Google Shape;776;p6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6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8" name="Google Shape;778;p67"/>
          <p:cNvSpPr txBox="1"/>
          <p:nvPr/>
        </p:nvSpPr>
        <p:spPr>
          <a:xfrm>
            <a:off x="762000" y="228600"/>
            <a:ext cx="76200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400">
                <a:solidFill>
                  <a:srgbClr val="2D3748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Оборудованная локация</a:t>
            </a:r>
            <a:endParaRPr b="0" sz="2400">
              <a:solidFill>
                <a:srgbClr val="2D3748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779" name="Google Shape;77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0" name="Google Shape;780;p67"/>
          <p:cNvGrpSpPr/>
          <p:nvPr/>
        </p:nvGrpSpPr>
        <p:grpSpPr>
          <a:xfrm>
            <a:off x="742950" y="838200"/>
            <a:ext cx="2400450" cy="3028950"/>
            <a:chOff x="742950" y="838200"/>
            <a:chExt cx="2400450" cy="3028950"/>
          </a:xfrm>
        </p:grpSpPr>
        <p:sp>
          <p:nvSpPr>
            <p:cNvPr id="781" name="Google Shape;781;p67"/>
            <p:cNvSpPr/>
            <p:nvPr/>
          </p:nvSpPr>
          <p:spPr>
            <a:xfrm>
              <a:off x="742950" y="857250"/>
              <a:ext cx="2381400" cy="3009900"/>
            </a:xfrm>
            <a:prstGeom prst="roundRect">
              <a:avLst>
                <a:gd fmla="val 6400" name="adj"/>
              </a:avLst>
            </a:prstGeom>
            <a:solidFill>
              <a:srgbClr val="1A202C">
                <a:alpha val="8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67"/>
            <p:cNvSpPr/>
            <p:nvPr/>
          </p:nvSpPr>
          <p:spPr>
            <a:xfrm>
              <a:off x="762000" y="838200"/>
              <a:ext cx="2381400" cy="3009900"/>
            </a:xfrm>
            <a:prstGeom prst="roundRect">
              <a:avLst>
                <a:gd fmla="val 64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83" name="Google Shape;783;p67"/>
          <p:cNvPicPr preferRelativeResize="0"/>
          <p:nvPr/>
        </p:nvPicPr>
        <p:blipFill rotWithShape="1">
          <a:blip r:embed="rId4">
            <a:alphaModFix/>
          </a:blip>
          <a:srcRect b="2272" l="0" r="0" t="2272"/>
          <a:stretch/>
        </p:blipFill>
        <p:spPr>
          <a:xfrm>
            <a:off x="800100" y="876300"/>
            <a:ext cx="2305200" cy="2933700"/>
          </a:xfrm>
          <a:prstGeom prst="roundRect">
            <a:avLst>
              <a:gd fmla="val 4958" name="adj"/>
            </a:avLst>
          </a:prstGeom>
          <a:noFill/>
          <a:ln>
            <a:noFill/>
          </a:ln>
        </p:spPr>
      </p:pic>
      <p:grpSp>
        <p:nvGrpSpPr>
          <p:cNvPr id="784" name="Google Shape;784;p67"/>
          <p:cNvGrpSpPr/>
          <p:nvPr/>
        </p:nvGrpSpPr>
        <p:grpSpPr>
          <a:xfrm>
            <a:off x="3362325" y="838200"/>
            <a:ext cx="2400450" cy="3028950"/>
            <a:chOff x="3362325" y="838200"/>
            <a:chExt cx="2400450" cy="3028950"/>
          </a:xfrm>
        </p:grpSpPr>
        <p:sp>
          <p:nvSpPr>
            <p:cNvPr id="785" name="Google Shape;785;p67"/>
            <p:cNvSpPr/>
            <p:nvPr/>
          </p:nvSpPr>
          <p:spPr>
            <a:xfrm>
              <a:off x="3362325" y="857250"/>
              <a:ext cx="2381400" cy="3009900"/>
            </a:xfrm>
            <a:prstGeom prst="roundRect">
              <a:avLst>
                <a:gd fmla="val 6400" name="adj"/>
              </a:avLst>
            </a:prstGeom>
            <a:solidFill>
              <a:srgbClr val="1A202C">
                <a:alpha val="8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67"/>
            <p:cNvSpPr/>
            <p:nvPr/>
          </p:nvSpPr>
          <p:spPr>
            <a:xfrm>
              <a:off x="3381375" y="838200"/>
              <a:ext cx="2381400" cy="3009900"/>
            </a:xfrm>
            <a:prstGeom prst="roundRect">
              <a:avLst>
                <a:gd fmla="val 64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87" name="Google Shape;787;p67"/>
          <p:cNvPicPr preferRelativeResize="0"/>
          <p:nvPr/>
        </p:nvPicPr>
        <p:blipFill rotWithShape="1">
          <a:blip r:embed="rId5">
            <a:alphaModFix/>
          </a:blip>
          <a:srcRect b="2272" l="0" r="0" t="2272"/>
          <a:stretch/>
        </p:blipFill>
        <p:spPr>
          <a:xfrm>
            <a:off x="3419475" y="876300"/>
            <a:ext cx="2305200" cy="2933700"/>
          </a:xfrm>
          <a:prstGeom prst="roundRect">
            <a:avLst>
              <a:gd fmla="val 4958" name="adj"/>
            </a:avLst>
          </a:prstGeom>
          <a:noFill/>
          <a:ln>
            <a:noFill/>
          </a:ln>
        </p:spPr>
      </p:pic>
      <p:grpSp>
        <p:nvGrpSpPr>
          <p:cNvPr id="788" name="Google Shape;788;p67"/>
          <p:cNvGrpSpPr/>
          <p:nvPr/>
        </p:nvGrpSpPr>
        <p:grpSpPr>
          <a:xfrm>
            <a:off x="5981700" y="838200"/>
            <a:ext cx="2400450" cy="3028950"/>
            <a:chOff x="5981700" y="838200"/>
            <a:chExt cx="2400450" cy="3028950"/>
          </a:xfrm>
        </p:grpSpPr>
        <p:sp>
          <p:nvSpPr>
            <p:cNvPr id="789" name="Google Shape;789;p67"/>
            <p:cNvSpPr/>
            <p:nvPr/>
          </p:nvSpPr>
          <p:spPr>
            <a:xfrm>
              <a:off x="5981700" y="857250"/>
              <a:ext cx="2381400" cy="3009900"/>
            </a:xfrm>
            <a:prstGeom prst="roundRect">
              <a:avLst>
                <a:gd fmla="val 6400" name="adj"/>
              </a:avLst>
            </a:prstGeom>
            <a:solidFill>
              <a:srgbClr val="1A202C">
                <a:alpha val="8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67"/>
            <p:cNvSpPr/>
            <p:nvPr/>
          </p:nvSpPr>
          <p:spPr>
            <a:xfrm>
              <a:off x="6000750" y="838200"/>
              <a:ext cx="2381400" cy="3009900"/>
            </a:xfrm>
            <a:prstGeom prst="roundRect">
              <a:avLst>
                <a:gd fmla="val 64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91" name="Google Shape;791;p67"/>
          <p:cNvPicPr preferRelativeResize="0"/>
          <p:nvPr/>
        </p:nvPicPr>
        <p:blipFill rotWithShape="1">
          <a:blip r:embed="rId6">
            <a:alphaModFix/>
          </a:blip>
          <a:srcRect b="2272" l="0" r="0" t="2272"/>
          <a:stretch/>
        </p:blipFill>
        <p:spPr>
          <a:xfrm>
            <a:off x="6038850" y="876300"/>
            <a:ext cx="2305200" cy="2933700"/>
          </a:xfrm>
          <a:prstGeom prst="roundRect">
            <a:avLst>
              <a:gd fmla="val 4958" name="adj"/>
            </a:avLst>
          </a:prstGeom>
          <a:noFill/>
          <a:ln>
            <a:noFill/>
          </a:ln>
        </p:spPr>
      </p:pic>
      <p:sp>
        <p:nvSpPr>
          <p:cNvPr id="792" name="Google Shape;792;p67"/>
          <p:cNvSpPr/>
          <p:nvPr/>
        </p:nvSpPr>
        <p:spPr>
          <a:xfrm>
            <a:off x="762000" y="4019550"/>
            <a:ext cx="7620000" cy="781200"/>
          </a:xfrm>
          <a:prstGeom prst="roundRect">
            <a:avLst>
              <a:gd fmla="val 17073" name="adj"/>
            </a:avLst>
          </a:prstGeom>
          <a:solidFill>
            <a:srgbClr val="FFFFFF">
              <a:alpha val="94000"/>
            </a:srgbClr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67"/>
          <p:cNvSpPr txBox="1"/>
          <p:nvPr/>
        </p:nvSpPr>
        <p:spPr>
          <a:xfrm>
            <a:off x="952500" y="4019550"/>
            <a:ext cx="72390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1300">
                <a:solidFill>
                  <a:srgbClr val="2D3748"/>
                </a:solidFill>
                <a:latin typeface="Nunito"/>
                <a:ea typeface="Nunito"/>
                <a:cs typeface="Nunito"/>
                <a:sym typeface="Nunito"/>
              </a:rPr>
              <a:t>Закуплено специальное </a:t>
            </a:r>
            <a:r>
              <a:rPr b="1" lang="ru" sz="1300">
                <a:solidFill>
                  <a:srgbClr val="1A202C"/>
                </a:solidFill>
                <a:latin typeface="Nunito"/>
                <a:ea typeface="Nunito"/>
                <a:cs typeface="Nunito"/>
                <a:sym typeface="Nunito"/>
              </a:rPr>
              <a:t>безворсовое покрытие</a:t>
            </a:r>
            <a:r>
              <a:rPr b="0" lang="ru" sz="1300">
                <a:solidFill>
                  <a:srgbClr val="2D3748"/>
                </a:solidFill>
                <a:latin typeface="Nunito"/>
                <a:ea typeface="Nunito"/>
                <a:cs typeface="Nunito"/>
                <a:sym typeface="Nunito"/>
              </a:rPr>
              <a:t>, а также </a:t>
            </a:r>
            <a:r>
              <a:rPr b="1" lang="ru" sz="1300">
                <a:solidFill>
                  <a:srgbClr val="1A202C"/>
                </a:solidFill>
                <a:latin typeface="Nunito"/>
                <a:ea typeface="Nunito"/>
                <a:cs typeface="Nunito"/>
                <a:sym typeface="Nunito"/>
              </a:rPr>
              <a:t>стиральная машина</a:t>
            </a:r>
            <a:r>
              <a:rPr b="0" lang="ru" sz="1300">
                <a:solidFill>
                  <a:srgbClr val="2D3748"/>
                </a:solidFill>
                <a:latin typeface="Nunito"/>
                <a:ea typeface="Nunito"/>
                <a:cs typeface="Nunito"/>
                <a:sym typeface="Nunito"/>
              </a:rPr>
              <a:t>. Собрана </a:t>
            </a:r>
            <a:r>
              <a:rPr b="1" lang="ru" sz="1300">
                <a:solidFill>
                  <a:srgbClr val="1A202C"/>
                </a:solidFill>
                <a:latin typeface="Nunito"/>
                <a:ea typeface="Nunito"/>
                <a:cs typeface="Nunito"/>
                <a:sym typeface="Nunito"/>
              </a:rPr>
              <a:t>кухня</a:t>
            </a:r>
            <a:r>
              <a:rPr b="0" lang="ru" sz="1300">
                <a:solidFill>
                  <a:srgbClr val="2D3748"/>
                </a:solidFill>
                <a:latin typeface="Nunito"/>
                <a:ea typeface="Nunito"/>
                <a:cs typeface="Nunito"/>
                <a:sym typeface="Nunito"/>
              </a:rPr>
              <a:t> и установлен </a:t>
            </a:r>
            <a:r>
              <a:rPr b="1" lang="ru" sz="1300">
                <a:solidFill>
                  <a:srgbClr val="1A202C"/>
                </a:solidFill>
                <a:latin typeface="Nunito"/>
                <a:ea typeface="Nunito"/>
                <a:cs typeface="Nunito"/>
                <a:sym typeface="Nunito"/>
              </a:rPr>
              <a:t>холодильник</a:t>
            </a:r>
            <a:r>
              <a:rPr b="0" lang="ru" sz="1300">
                <a:solidFill>
                  <a:srgbClr val="2D3748"/>
                </a:solidFill>
                <a:latin typeface="Nunito"/>
                <a:ea typeface="Nunito"/>
                <a:cs typeface="Nunito"/>
                <a:sym typeface="Nunito"/>
              </a:rPr>
              <a:t> для хранения медикаментов и консервов.</a:t>
            </a:r>
            <a:endParaRPr b="0" sz="1300">
              <a:solidFill>
                <a:srgbClr val="2D374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68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68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00" name="Google Shape;800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68"/>
          <p:cNvPicPr preferRelativeResize="0"/>
          <p:nvPr/>
        </p:nvPicPr>
        <p:blipFill>
          <a:blip r:embed="rId4">
            <a:alphaModFix amt="5000"/>
          </a:blip>
          <a:stretch>
            <a:fillRect/>
          </a:stretch>
        </p:blipFill>
        <p:spPr>
          <a:xfrm>
            <a:off x="0" y="27325"/>
            <a:ext cx="9144000" cy="5088842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68"/>
          <p:cNvSpPr txBox="1"/>
          <p:nvPr/>
        </p:nvSpPr>
        <p:spPr>
          <a:xfrm>
            <a:off x="3503875" y="1842000"/>
            <a:ext cx="3852000" cy="99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PRO-ЦЕЛИ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69"/>
          <p:cNvSpPr txBox="1"/>
          <p:nvPr/>
        </p:nvSpPr>
        <p:spPr>
          <a:xfrm>
            <a:off x="476250" y="342900"/>
            <a:ext cx="81915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400">
                <a:solidFill>
                  <a:srgbClr val="2D24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Наши цели на июль:</a:t>
            </a:r>
            <a:endParaRPr b="0" sz="2400">
              <a:solidFill>
                <a:srgbClr val="2D24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808" name="Google Shape;808;p69"/>
          <p:cNvGrpSpPr/>
          <p:nvPr/>
        </p:nvGrpSpPr>
        <p:grpSpPr>
          <a:xfrm>
            <a:off x="476250" y="971550"/>
            <a:ext cx="4381500" cy="876300"/>
            <a:chOff x="0" y="0"/>
            <a:chExt cx="4381500" cy="876300"/>
          </a:xfrm>
        </p:grpSpPr>
        <p:sp>
          <p:nvSpPr>
            <p:cNvPr id="809" name="Google Shape;809;p69"/>
            <p:cNvSpPr/>
            <p:nvPr/>
          </p:nvSpPr>
          <p:spPr>
            <a:xfrm>
              <a:off x="0" y="0"/>
              <a:ext cx="4381500" cy="876300"/>
            </a:xfrm>
            <a:prstGeom prst="roundRect">
              <a:avLst>
                <a:gd fmla="val 13043" name="adj"/>
              </a:avLst>
            </a:prstGeom>
            <a:solidFill>
              <a:srgbClr val="FFFFFF"/>
            </a:solidFill>
            <a:ln cap="flat" cmpd="sng" w="9525">
              <a:solidFill>
                <a:srgbClr val="E6D7C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69"/>
            <p:cNvSpPr/>
            <p:nvPr/>
          </p:nvSpPr>
          <p:spPr>
            <a:xfrm>
              <a:off x="133350" y="133350"/>
              <a:ext cx="342900" cy="342900"/>
            </a:xfrm>
            <a:prstGeom prst="roundRect">
              <a:avLst>
                <a:gd fmla="val 22222" name="adj"/>
              </a:avLst>
            </a:prstGeom>
            <a:solidFill>
              <a:srgbClr val="E86A3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69"/>
            <p:cNvSpPr txBox="1"/>
            <p:nvPr/>
          </p:nvSpPr>
          <p:spPr>
            <a:xfrm>
              <a:off x="133350" y="133350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FFFFF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01</a:t>
              </a:r>
              <a:endParaRPr b="0" sz="1200">
                <a:solidFill>
                  <a:srgbClr val="FFFFF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812" name="Google Shape;812;p69"/>
            <p:cNvSpPr txBox="1"/>
            <p:nvPr/>
          </p:nvSpPr>
          <p:spPr>
            <a:xfrm>
              <a:off x="590550" y="95250"/>
              <a:ext cx="36576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50">
                  <a:solidFill>
                    <a:srgbClr val="1A1412"/>
                  </a:solidFill>
                  <a:latin typeface="Nunito"/>
                  <a:ea typeface="Nunito"/>
                  <a:cs typeface="Nunito"/>
                  <a:sym typeface="Nunito"/>
                </a:rPr>
                <a:t>Продолжить и расширить PR-кампанию в соц. сетях.</a:t>
              </a:r>
              <a:r>
                <a:rPr lang="ru" sz="1050">
                  <a:solidFill>
                    <a:srgbClr val="3C322C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lang="ru" sz="1050">
                  <a:solidFill>
                    <a:srgbClr val="5C4E46"/>
                  </a:solidFill>
                  <a:latin typeface="Nunito"/>
                  <a:ea typeface="Nunito"/>
                  <a:cs typeface="Nunito"/>
                  <a:sym typeface="Nunito"/>
                </a:rPr>
                <a:t>Обновить контент на текущих площадках и ввести новые рубрики.</a:t>
              </a:r>
              <a:endParaRPr sz="1050">
                <a:solidFill>
                  <a:srgbClr val="3C322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813" name="Google Shape;813;p69"/>
          <p:cNvGrpSpPr/>
          <p:nvPr/>
        </p:nvGrpSpPr>
        <p:grpSpPr>
          <a:xfrm>
            <a:off x="476250" y="1943100"/>
            <a:ext cx="4381500" cy="876300"/>
            <a:chOff x="0" y="0"/>
            <a:chExt cx="4381500" cy="876300"/>
          </a:xfrm>
        </p:grpSpPr>
        <p:sp>
          <p:nvSpPr>
            <p:cNvPr id="814" name="Google Shape;814;p69"/>
            <p:cNvSpPr/>
            <p:nvPr/>
          </p:nvSpPr>
          <p:spPr>
            <a:xfrm>
              <a:off x="0" y="0"/>
              <a:ext cx="4381500" cy="876300"/>
            </a:xfrm>
            <a:prstGeom prst="roundRect">
              <a:avLst>
                <a:gd fmla="val 13043" name="adj"/>
              </a:avLst>
            </a:prstGeom>
            <a:solidFill>
              <a:srgbClr val="FFFFFF"/>
            </a:solidFill>
            <a:ln cap="flat" cmpd="sng" w="9525">
              <a:solidFill>
                <a:srgbClr val="E6D7C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69"/>
            <p:cNvSpPr/>
            <p:nvPr/>
          </p:nvSpPr>
          <p:spPr>
            <a:xfrm>
              <a:off x="133350" y="133350"/>
              <a:ext cx="342900" cy="342900"/>
            </a:xfrm>
            <a:prstGeom prst="roundRect">
              <a:avLst>
                <a:gd fmla="val 22222" name="adj"/>
              </a:avLst>
            </a:prstGeom>
            <a:solidFill>
              <a:srgbClr val="E86A3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69"/>
            <p:cNvSpPr txBox="1"/>
            <p:nvPr/>
          </p:nvSpPr>
          <p:spPr>
            <a:xfrm>
              <a:off x="133350" y="133350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FFFFF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02</a:t>
              </a:r>
              <a:endParaRPr b="0" sz="1200">
                <a:solidFill>
                  <a:srgbClr val="FFFFF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817" name="Google Shape;817;p69"/>
            <p:cNvSpPr txBox="1"/>
            <p:nvPr/>
          </p:nvSpPr>
          <p:spPr>
            <a:xfrm>
              <a:off x="590550" y="95250"/>
              <a:ext cx="36576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50">
                  <a:solidFill>
                    <a:srgbClr val="1A1412"/>
                  </a:solidFill>
                  <a:latin typeface="Nunito"/>
                  <a:ea typeface="Nunito"/>
                  <a:cs typeface="Nunito"/>
                  <a:sym typeface="Nunito"/>
                </a:rPr>
                <a:t>Пристройство подопечных.</a:t>
              </a:r>
              <a:r>
                <a:rPr lang="ru" sz="1050">
                  <a:solidFill>
                    <a:srgbClr val="3C322C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lang="ru" sz="1050">
                  <a:solidFill>
                    <a:srgbClr val="5C4E46"/>
                  </a:solidFill>
                  <a:latin typeface="Nunito"/>
                  <a:ea typeface="Nunito"/>
                  <a:cs typeface="Nunito"/>
                  <a:sym typeface="Nunito"/>
                </a:rPr>
                <a:t>Продолжить работу по пристройству окрепших и социализированных котят, котов и кошек.</a:t>
              </a:r>
              <a:endParaRPr sz="1050">
                <a:solidFill>
                  <a:srgbClr val="3C322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818" name="Google Shape;818;p69"/>
          <p:cNvGrpSpPr/>
          <p:nvPr/>
        </p:nvGrpSpPr>
        <p:grpSpPr>
          <a:xfrm>
            <a:off x="476250" y="2914650"/>
            <a:ext cx="4381500" cy="876300"/>
            <a:chOff x="0" y="0"/>
            <a:chExt cx="4381500" cy="876300"/>
          </a:xfrm>
        </p:grpSpPr>
        <p:sp>
          <p:nvSpPr>
            <p:cNvPr id="819" name="Google Shape;819;p69"/>
            <p:cNvSpPr/>
            <p:nvPr/>
          </p:nvSpPr>
          <p:spPr>
            <a:xfrm>
              <a:off x="0" y="0"/>
              <a:ext cx="4381500" cy="876300"/>
            </a:xfrm>
            <a:prstGeom prst="roundRect">
              <a:avLst>
                <a:gd fmla="val 13043" name="adj"/>
              </a:avLst>
            </a:prstGeom>
            <a:solidFill>
              <a:srgbClr val="FFFFFF"/>
            </a:solidFill>
            <a:ln cap="flat" cmpd="sng" w="9525">
              <a:solidFill>
                <a:srgbClr val="E6D7C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69"/>
            <p:cNvSpPr/>
            <p:nvPr/>
          </p:nvSpPr>
          <p:spPr>
            <a:xfrm>
              <a:off x="133350" y="133350"/>
              <a:ext cx="342900" cy="342900"/>
            </a:xfrm>
            <a:prstGeom prst="roundRect">
              <a:avLst>
                <a:gd fmla="val 22222" name="adj"/>
              </a:avLst>
            </a:prstGeom>
            <a:solidFill>
              <a:srgbClr val="E86A3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69"/>
            <p:cNvSpPr txBox="1"/>
            <p:nvPr/>
          </p:nvSpPr>
          <p:spPr>
            <a:xfrm>
              <a:off x="133350" y="133350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FFFFF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03</a:t>
              </a:r>
              <a:endParaRPr b="0" sz="1200">
                <a:solidFill>
                  <a:srgbClr val="FFFFF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822" name="Google Shape;822;p69"/>
            <p:cNvSpPr txBox="1"/>
            <p:nvPr/>
          </p:nvSpPr>
          <p:spPr>
            <a:xfrm>
              <a:off x="590550" y="95250"/>
              <a:ext cx="36576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50">
                  <a:solidFill>
                    <a:srgbClr val="1A1412"/>
                  </a:solidFill>
                  <a:latin typeface="Nunito"/>
                  <a:ea typeface="Nunito"/>
                  <a:cs typeface="Nunito"/>
                  <a:sym typeface="Nunito"/>
                </a:rPr>
                <a:t>Поиск грантов и поддержки.</a:t>
              </a:r>
              <a:r>
                <a:rPr lang="ru" sz="1050">
                  <a:solidFill>
                    <a:srgbClr val="3C322C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lang="ru" sz="1050">
                  <a:solidFill>
                    <a:srgbClr val="5C4E46"/>
                  </a:solidFill>
                  <a:latin typeface="Nunito"/>
                  <a:ea typeface="Nunito"/>
                  <a:cs typeface="Nunito"/>
                  <a:sym typeface="Nunito"/>
                </a:rPr>
                <a:t>Продолжить поиск выгодных грантов и партнёрских условий для развития приюта.</a:t>
              </a:r>
              <a:endParaRPr sz="1050">
                <a:solidFill>
                  <a:srgbClr val="3C322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823" name="Google Shape;823;p69"/>
          <p:cNvGrpSpPr/>
          <p:nvPr/>
        </p:nvGrpSpPr>
        <p:grpSpPr>
          <a:xfrm>
            <a:off x="476250" y="3886200"/>
            <a:ext cx="4381500" cy="876300"/>
            <a:chOff x="0" y="0"/>
            <a:chExt cx="4381500" cy="876300"/>
          </a:xfrm>
        </p:grpSpPr>
        <p:sp>
          <p:nvSpPr>
            <p:cNvPr id="824" name="Google Shape;824;p69"/>
            <p:cNvSpPr/>
            <p:nvPr/>
          </p:nvSpPr>
          <p:spPr>
            <a:xfrm>
              <a:off x="0" y="0"/>
              <a:ext cx="4381500" cy="876300"/>
            </a:xfrm>
            <a:prstGeom prst="roundRect">
              <a:avLst>
                <a:gd fmla="val 13043" name="adj"/>
              </a:avLst>
            </a:prstGeom>
            <a:solidFill>
              <a:srgbClr val="FFFFFF"/>
            </a:solidFill>
            <a:ln cap="flat" cmpd="sng" w="9525">
              <a:solidFill>
                <a:srgbClr val="E6D7C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69"/>
            <p:cNvSpPr/>
            <p:nvPr/>
          </p:nvSpPr>
          <p:spPr>
            <a:xfrm>
              <a:off x="133350" y="133350"/>
              <a:ext cx="342900" cy="342900"/>
            </a:xfrm>
            <a:prstGeom prst="roundRect">
              <a:avLst>
                <a:gd fmla="val 22222" name="adj"/>
              </a:avLst>
            </a:prstGeom>
            <a:solidFill>
              <a:srgbClr val="E86A3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69"/>
            <p:cNvSpPr txBox="1"/>
            <p:nvPr/>
          </p:nvSpPr>
          <p:spPr>
            <a:xfrm>
              <a:off x="133350" y="133350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FFFFF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04</a:t>
              </a:r>
              <a:endParaRPr b="0" sz="1200">
                <a:solidFill>
                  <a:srgbClr val="FFFFF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827" name="Google Shape;827;p69"/>
            <p:cNvSpPr txBox="1"/>
            <p:nvPr/>
          </p:nvSpPr>
          <p:spPr>
            <a:xfrm>
              <a:off x="590550" y="95250"/>
              <a:ext cx="36576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050">
                  <a:solidFill>
                    <a:srgbClr val="1A1412"/>
                  </a:solidFill>
                  <a:latin typeface="Nunito"/>
                  <a:ea typeface="Nunito"/>
                  <a:cs typeface="Nunito"/>
                  <a:sym typeface="Nunito"/>
                </a:rPr>
                <a:t>Анонс сайта в соц. сетях.</a:t>
              </a:r>
              <a:r>
                <a:rPr lang="ru" sz="1050">
                  <a:solidFill>
                    <a:srgbClr val="3C322C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lang="ru" sz="1050">
                  <a:solidFill>
                    <a:srgbClr val="5C4E46"/>
                  </a:solidFill>
                  <a:latin typeface="Nunito"/>
                  <a:ea typeface="Nunito"/>
                  <a:cs typeface="Nunito"/>
                  <a:sym typeface="Nunito"/>
                </a:rPr>
                <a:t>Запустить анонс удобной платформы для совершения пожертвований.</a:t>
              </a:r>
              <a:endParaRPr sz="1050">
                <a:solidFill>
                  <a:srgbClr val="3C322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828" name="Google Shape;828;p69"/>
          <p:cNvGrpSpPr/>
          <p:nvPr/>
        </p:nvGrpSpPr>
        <p:grpSpPr>
          <a:xfrm>
            <a:off x="5095875" y="971550"/>
            <a:ext cx="3571800" cy="3791100"/>
            <a:chOff x="0" y="0"/>
            <a:chExt cx="3571800" cy="3791100"/>
          </a:xfrm>
        </p:grpSpPr>
        <p:sp>
          <p:nvSpPr>
            <p:cNvPr id="829" name="Google Shape;829;p69"/>
            <p:cNvSpPr/>
            <p:nvPr/>
          </p:nvSpPr>
          <p:spPr>
            <a:xfrm>
              <a:off x="0" y="0"/>
              <a:ext cx="3571800" cy="3791100"/>
            </a:xfrm>
            <a:prstGeom prst="roundRect">
              <a:avLst>
                <a:gd fmla="val 4266" name="adj"/>
              </a:avLst>
            </a:prstGeom>
            <a:solidFill>
              <a:srgbClr val="EAD8C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30" name="Google Shape;830;p69"/>
            <p:cNvPicPr preferRelativeResize="0"/>
            <p:nvPr/>
          </p:nvPicPr>
          <p:blipFill rotWithShape="1">
            <a:blip r:embed="rId4">
              <a:alphaModFix/>
            </a:blip>
            <a:srcRect b="0" l="2893" r="2883" t="0"/>
            <a:stretch/>
          </p:blipFill>
          <p:spPr>
            <a:xfrm>
              <a:off x="0" y="0"/>
              <a:ext cx="3571800" cy="3791100"/>
            </a:xfrm>
            <a:prstGeom prst="roundRect">
              <a:avLst>
                <a:gd fmla="val 4266" name="adj"/>
              </a:avLst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70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6" name="Google Shape;836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70"/>
          <p:cNvPicPr preferRelativeResize="0"/>
          <p:nvPr/>
        </p:nvPicPr>
        <p:blipFill>
          <a:blip r:embed="rId4">
            <a:alphaModFix amt="9000"/>
          </a:blip>
          <a:stretch>
            <a:fillRect/>
          </a:stretch>
        </p:blipFill>
        <p:spPr>
          <a:xfrm>
            <a:off x="0" y="5938"/>
            <a:ext cx="9144000" cy="5131625"/>
          </a:xfrm>
          <a:prstGeom prst="rect">
            <a:avLst/>
          </a:prstGeom>
          <a:noFill/>
          <a:ln>
            <a:noFill/>
          </a:ln>
        </p:spPr>
      </p:pic>
      <p:sp>
        <p:nvSpPr>
          <p:cNvPr id="838" name="Google Shape;838;p70"/>
          <p:cNvSpPr txBox="1"/>
          <p:nvPr/>
        </p:nvSpPr>
        <p:spPr>
          <a:xfrm>
            <a:off x="3447725" y="2032700"/>
            <a:ext cx="3088500" cy="819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PRO-ДОМ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3" name="Google Shape;843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p71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46" name="Google Shape;846;p71"/>
          <p:cNvSpPr txBox="1"/>
          <p:nvPr/>
        </p:nvSpPr>
        <p:spPr>
          <a:xfrm>
            <a:off x="2133475" y="117825"/>
            <a:ext cx="70638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Кото-фото-приветы от Лайзы </a:t>
            </a:r>
            <a:endParaRPr b="1" sz="21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47" name="Google Shape;847;p71"/>
          <p:cNvSpPr txBox="1"/>
          <p:nvPr/>
        </p:nvSpPr>
        <p:spPr>
          <a:xfrm>
            <a:off x="741200" y="640125"/>
            <a:ext cx="17970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48" name="Google Shape;848;p71"/>
          <p:cNvSpPr txBox="1"/>
          <p:nvPr/>
        </p:nvSpPr>
        <p:spPr>
          <a:xfrm>
            <a:off x="5311950" y="3357850"/>
            <a:ext cx="3952800" cy="27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849" name="Google Shape;849;p71" title="5276055581981013807 (1)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48450" y="808700"/>
            <a:ext cx="3702784" cy="3941700"/>
          </a:xfrm>
          <a:prstGeom prst="rect">
            <a:avLst/>
          </a:prstGeom>
          <a:noFill/>
          <a:ln>
            <a:noFill/>
          </a:ln>
          <a:effectLst>
            <a:outerShdw blurRad="100013" rotWithShape="0" algn="bl" dir="5400000" dist="28575">
              <a:srgbClr val="000000">
                <a:alpha val="50000"/>
              </a:srgbClr>
            </a:outerShdw>
          </a:effectLst>
        </p:spPr>
      </p:pic>
      <p:pic>
        <p:nvPicPr>
          <p:cNvPr id="850" name="Google Shape;850;p71" title="5276055581981013809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52598" y="808688"/>
            <a:ext cx="2762273" cy="3941725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5400000" dist="381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5" name="Google Shape;855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72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8" name="Google Shape;858;p72"/>
          <p:cNvSpPr txBox="1"/>
          <p:nvPr/>
        </p:nvSpPr>
        <p:spPr>
          <a:xfrm>
            <a:off x="2167450" y="168525"/>
            <a:ext cx="56256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Кото-фото-приветы от Тайгера</a:t>
            </a:r>
            <a:endParaRPr b="1" sz="21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9" name="Google Shape;859;p72"/>
          <p:cNvSpPr txBox="1"/>
          <p:nvPr/>
        </p:nvSpPr>
        <p:spPr>
          <a:xfrm>
            <a:off x="741200" y="640125"/>
            <a:ext cx="17970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0" name="Google Shape;860;p72"/>
          <p:cNvSpPr txBox="1"/>
          <p:nvPr/>
        </p:nvSpPr>
        <p:spPr>
          <a:xfrm>
            <a:off x="532250" y="737000"/>
            <a:ext cx="52446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1" name="Google Shape;861;p72"/>
          <p:cNvSpPr txBox="1"/>
          <p:nvPr/>
        </p:nvSpPr>
        <p:spPr>
          <a:xfrm>
            <a:off x="5311950" y="3357850"/>
            <a:ext cx="3952800" cy="27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862" name="Google Shape;862;p72" title="5276055581981013800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2642" y="858400"/>
            <a:ext cx="3318183" cy="3675450"/>
          </a:xfrm>
          <a:prstGeom prst="rect">
            <a:avLst/>
          </a:prstGeom>
          <a:noFill/>
          <a:ln>
            <a:noFill/>
          </a:ln>
          <a:effectLst>
            <a:outerShdw blurRad="114300" rotWithShape="0" algn="bl" dir="5400000" dist="47625">
              <a:srgbClr val="000000">
                <a:alpha val="50000"/>
              </a:srgbClr>
            </a:outerShdw>
          </a:effectLst>
        </p:spPr>
      </p:pic>
      <p:pic>
        <p:nvPicPr>
          <p:cNvPr id="863" name="Google Shape;863;p72" title="5276095572421504454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20725" y="858400"/>
            <a:ext cx="3857363" cy="3751400"/>
          </a:xfrm>
          <a:prstGeom prst="rect">
            <a:avLst/>
          </a:prstGeom>
          <a:noFill/>
          <a:ln>
            <a:noFill/>
          </a:ln>
          <a:effectLst>
            <a:outerShdw blurRad="128588" rotWithShape="0" algn="bl" dir="5400000" dist="571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8" name="Google Shape;868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73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71" name="Google Shape;871;p73"/>
          <p:cNvSpPr txBox="1"/>
          <p:nvPr/>
        </p:nvSpPr>
        <p:spPr>
          <a:xfrm>
            <a:off x="741200" y="640125"/>
            <a:ext cx="17970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72" name="Google Shape;872;p73"/>
          <p:cNvSpPr txBox="1"/>
          <p:nvPr/>
        </p:nvSpPr>
        <p:spPr>
          <a:xfrm>
            <a:off x="532250" y="737000"/>
            <a:ext cx="52446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73" name="Google Shape;873;p73"/>
          <p:cNvSpPr txBox="1"/>
          <p:nvPr/>
        </p:nvSpPr>
        <p:spPr>
          <a:xfrm>
            <a:off x="5311950" y="3357850"/>
            <a:ext cx="3952800" cy="27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74" name="Google Shape;874;p73"/>
          <p:cNvSpPr txBox="1"/>
          <p:nvPr/>
        </p:nvSpPr>
        <p:spPr>
          <a:xfrm>
            <a:off x="3303125" y="265400"/>
            <a:ext cx="31269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75" name="Google Shape;875;p73"/>
          <p:cNvSpPr txBox="1"/>
          <p:nvPr/>
        </p:nvSpPr>
        <p:spPr>
          <a:xfrm>
            <a:off x="6491675" y="1030975"/>
            <a:ext cx="2220600" cy="33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descr="🐶" id="876" name="Google Shape;876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❤️" id="877" name="Google Shape;877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800" y="30480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73" title="5276055581981013792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1199" y="864975"/>
            <a:ext cx="3285751" cy="3730699"/>
          </a:xfrm>
          <a:prstGeom prst="rect">
            <a:avLst/>
          </a:prstGeom>
          <a:noFill/>
          <a:ln>
            <a:noFill/>
          </a:ln>
          <a:effectLst>
            <a:outerShdw blurRad="128588" rotWithShape="0" algn="bl" dir="5400000" dist="57150">
              <a:srgbClr val="000000">
                <a:alpha val="50000"/>
              </a:srgbClr>
            </a:outerShdw>
          </a:effectLst>
        </p:spPr>
      </p:pic>
      <p:pic>
        <p:nvPicPr>
          <p:cNvPr id="879" name="Google Shape;879;p73" title="5276055581981013794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31556" y="864975"/>
            <a:ext cx="2856320" cy="3730701"/>
          </a:xfrm>
          <a:prstGeom prst="rect">
            <a:avLst/>
          </a:prstGeom>
          <a:noFill/>
          <a:ln>
            <a:noFill/>
          </a:ln>
          <a:effectLst>
            <a:outerShdw blurRad="157163" rotWithShape="0" algn="bl" dir="5400000" dist="47625">
              <a:srgbClr val="000000">
                <a:alpha val="50000"/>
              </a:srgbClr>
            </a:outerShdw>
          </a:effectLst>
        </p:spPr>
      </p:pic>
      <p:sp>
        <p:nvSpPr>
          <p:cNvPr id="880" name="Google Shape;880;p73"/>
          <p:cNvSpPr txBox="1"/>
          <p:nvPr/>
        </p:nvSpPr>
        <p:spPr>
          <a:xfrm>
            <a:off x="1938475" y="190875"/>
            <a:ext cx="5604000" cy="4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Кото-фото-приветы от Люси (Ева)</a:t>
            </a:r>
            <a:endParaRPr sz="21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5" name="Google Shape;885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74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88" name="Google Shape;888;p74"/>
          <p:cNvSpPr txBox="1"/>
          <p:nvPr/>
        </p:nvSpPr>
        <p:spPr>
          <a:xfrm>
            <a:off x="741200" y="640125"/>
            <a:ext cx="17970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89" name="Google Shape;889;p74"/>
          <p:cNvSpPr txBox="1"/>
          <p:nvPr/>
        </p:nvSpPr>
        <p:spPr>
          <a:xfrm>
            <a:off x="532250" y="737000"/>
            <a:ext cx="52446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90" name="Google Shape;890;p74"/>
          <p:cNvSpPr txBox="1"/>
          <p:nvPr/>
        </p:nvSpPr>
        <p:spPr>
          <a:xfrm>
            <a:off x="5311950" y="3357850"/>
            <a:ext cx="3952800" cy="27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91" name="Google Shape;891;p74"/>
          <p:cNvSpPr txBox="1"/>
          <p:nvPr/>
        </p:nvSpPr>
        <p:spPr>
          <a:xfrm>
            <a:off x="3303125" y="265400"/>
            <a:ext cx="31269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92" name="Google Shape;892;p74"/>
          <p:cNvSpPr txBox="1"/>
          <p:nvPr/>
        </p:nvSpPr>
        <p:spPr>
          <a:xfrm>
            <a:off x="6491675" y="1030975"/>
            <a:ext cx="2220600" cy="33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descr="🐶" id="893" name="Google Shape;893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❤️" id="894" name="Google Shape;894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800" y="30480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74" title="5276055581981013788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87124" y="875975"/>
            <a:ext cx="2712625" cy="3896925"/>
          </a:xfrm>
          <a:prstGeom prst="rect">
            <a:avLst/>
          </a:prstGeom>
          <a:noFill/>
          <a:ln>
            <a:noFill/>
          </a:ln>
          <a:effectLst>
            <a:outerShdw blurRad="114300" rotWithShape="0" algn="bl" dir="5400000" dist="38100">
              <a:srgbClr val="000000">
                <a:alpha val="50000"/>
              </a:srgbClr>
            </a:outerShdw>
          </a:effectLst>
        </p:spPr>
      </p:pic>
      <p:pic>
        <p:nvPicPr>
          <p:cNvPr id="896" name="Google Shape;896;p74" title="5287368156471490375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49550" y="875499"/>
            <a:ext cx="3126899" cy="3779427"/>
          </a:xfrm>
          <a:prstGeom prst="rect">
            <a:avLst/>
          </a:prstGeom>
          <a:noFill/>
          <a:ln>
            <a:noFill/>
          </a:ln>
          <a:effectLst>
            <a:outerShdw blurRad="142875" rotWithShape="0" algn="bl" dir="5400000" dist="57150">
              <a:srgbClr val="000000">
                <a:alpha val="50000"/>
              </a:srgbClr>
            </a:outerShdw>
          </a:effectLst>
        </p:spPr>
      </p:pic>
      <p:sp>
        <p:nvSpPr>
          <p:cNvPr id="897" name="Google Shape;897;p74"/>
          <p:cNvSpPr txBox="1"/>
          <p:nvPr/>
        </p:nvSpPr>
        <p:spPr>
          <a:xfrm>
            <a:off x="1931625" y="89850"/>
            <a:ext cx="5502900" cy="5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Кото-фото-приветы от Глории и Клео 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2" name="Google Shape;902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904" name="Google Shape;904;p75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05" name="Google Shape;905;p75"/>
          <p:cNvSpPr txBox="1"/>
          <p:nvPr/>
        </p:nvSpPr>
        <p:spPr>
          <a:xfrm>
            <a:off x="3296825" y="122825"/>
            <a:ext cx="45525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Наши новенькие </a:t>
            </a:r>
            <a:endParaRPr b="1" sz="25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06" name="Google Shape;906;p75"/>
          <p:cNvSpPr txBox="1"/>
          <p:nvPr/>
        </p:nvSpPr>
        <p:spPr>
          <a:xfrm>
            <a:off x="741200" y="640125"/>
            <a:ext cx="17970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07" name="Google Shape;907;p75"/>
          <p:cNvSpPr txBox="1"/>
          <p:nvPr/>
        </p:nvSpPr>
        <p:spPr>
          <a:xfrm>
            <a:off x="532250" y="737000"/>
            <a:ext cx="52446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08" name="Google Shape;908;p75"/>
          <p:cNvSpPr txBox="1"/>
          <p:nvPr/>
        </p:nvSpPr>
        <p:spPr>
          <a:xfrm>
            <a:off x="5311950" y="3357850"/>
            <a:ext cx="3952800" cy="27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09" name="Google Shape;909;p75"/>
          <p:cNvSpPr txBox="1"/>
          <p:nvPr/>
        </p:nvSpPr>
        <p:spPr>
          <a:xfrm>
            <a:off x="1268875" y="3806650"/>
            <a:ext cx="3627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910" name="Google Shape;910;p75" title="5291807103956154069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9617" y="737000"/>
            <a:ext cx="3131908" cy="4021376"/>
          </a:xfrm>
          <a:prstGeom prst="rect">
            <a:avLst/>
          </a:prstGeom>
          <a:noFill/>
          <a:ln>
            <a:noFill/>
          </a:ln>
          <a:effectLst>
            <a:outerShdw blurRad="114300" rotWithShape="0" algn="bl" dir="5400000" dist="57150">
              <a:srgbClr val="000000">
                <a:alpha val="50000"/>
              </a:srgbClr>
            </a:outerShdw>
          </a:effectLst>
        </p:spPr>
      </p:pic>
      <p:pic>
        <p:nvPicPr>
          <p:cNvPr id="911" name="Google Shape;911;p75" title="5291807103956154070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0803" y="1561825"/>
            <a:ext cx="3793126" cy="3133276"/>
          </a:xfrm>
          <a:prstGeom prst="rect">
            <a:avLst/>
          </a:prstGeom>
          <a:noFill/>
          <a:ln>
            <a:noFill/>
          </a:ln>
          <a:effectLst>
            <a:outerShdw blurRad="114300" rotWithShape="0" algn="bl" dir="5400000" dist="47625">
              <a:srgbClr val="000000">
                <a:alpha val="50000"/>
              </a:srgbClr>
            </a:outerShdw>
          </a:effectLst>
        </p:spPr>
      </p:pic>
      <p:sp>
        <p:nvSpPr>
          <p:cNvPr id="912" name="Google Shape;912;p75"/>
          <p:cNvSpPr txBox="1"/>
          <p:nvPr/>
        </p:nvSpPr>
        <p:spPr>
          <a:xfrm>
            <a:off x="1572038" y="947775"/>
            <a:ext cx="26454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7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Маленький Черныш </a:t>
            </a:r>
            <a:endParaRPr b="1" i="1"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" name="Google Shape;917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76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0" name="Google Shape;920;p76"/>
          <p:cNvSpPr txBox="1"/>
          <p:nvPr/>
        </p:nvSpPr>
        <p:spPr>
          <a:xfrm>
            <a:off x="741200" y="640125"/>
            <a:ext cx="17970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1" name="Google Shape;921;p76"/>
          <p:cNvSpPr txBox="1"/>
          <p:nvPr/>
        </p:nvSpPr>
        <p:spPr>
          <a:xfrm>
            <a:off x="532250" y="737000"/>
            <a:ext cx="52446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2" name="Google Shape;922;p76"/>
          <p:cNvSpPr txBox="1"/>
          <p:nvPr/>
        </p:nvSpPr>
        <p:spPr>
          <a:xfrm>
            <a:off x="5311950" y="3357850"/>
            <a:ext cx="3952800" cy="27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3" name="Google Shape;923;p76"/>
          <p:cNvSpPr txBox="1"/>
          <p:nvPr/>
        </p:nvSpPr>
        <p:spPr>
          <a:xfrm>
            <a:off x="3303125" y="265400"/>
            <a:ext cx="31269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4" name="Google Shape;924;p76"/>
          <p:cNvSpPr txBox="1"/>
          <p:nvPr/>
        </p:nvSpPr>
        <p:spPr>
          <a:xfrm>
            <a:off x="6491675" y="1030975"/>
            <a:ext cx="2220600" cy="33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descr="🐶" id="925" name="Google Shape;925;p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❤️" id="926" name="Google Shape;926;p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800" y="30480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7" name="Google Shape;927;p76"/>
          <p:cNvSpPr txBox="1"/>
          <p:nvPr/>
        </p:nvSpPr>
        <p:spPr>
          <a:xfrm>
            <a:off x="1722000" y="190875"/>
            <a:ext cx="6888000" cy="4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Кото-фото-приветы от Черныша (Кокосик)</a:t>
            </a:r>
            <a:endParaRPr sz="21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928" name="Google Shape;928;p76" title="5379921188417041098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4925" y="737000"/>
            <a:ext cx="3189300" cy="4121124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5400000" dist="47625">
              <a:srgbClr val="000000">
                <a:alpha val="50000"/>
              </a:srgbClr>
            </a:outerShdw>
          </a:effectLst>
        </p:spPr>
      </p:pic>
      <p:pic>
        <p:nvPicPr>
          <p:cNvPr id="929" name="Google Shape;929;p76" title="5382057857337391149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80659" y="1030975"/>
            <a:ext cx="4531616" cy="3398700"/>
          </a:xfrm>
          <a:prstGeom prst="rect">
            <a:avLst/>
          </a:prstGeom>
          <a:noFill/>
          <a:ln>
            <a:noFill/>
          </a:ln>
          <a:effectLst>
            <a:outerShdw blurRad="100013" rotWithShape="0" algn="bl" dir="5400000" dist="28575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4" name="Google Shape;93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936" name="Google Shape;936;p77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37" name="Google Shape;937;p77"/>
          <p:cNvSpPr txBox="1"/>
          <p:nvPr/>
        </p:nvSpPr>
        <p:spPr>
          <a:xfrm>
            <a:off x="3296825" y="122825"/>
            <a:ext cx="45525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Наши новенькие </a:t>
            </a:r>
            <a:endParaRPr b="1" sz="25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38" name="Google Shape;938;p77"/>
          <p:cNvSpPr txBox="1"/>
          <p:nvPr/>
        </p:nvSpPr>
        <p:spPr>
          <a:xfrm>
            <a:off x="741200" y="640125"/>
            <a:ext cx="17970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39" name="Google Shape;939;p77"/>
          <p:cNvSpPr txBox="1"/>
          <p:nvPr/>
        </p:nvSpPr>
        <p:spPr>
          <a:xfrm>
            <a:off x="532250" y="737000"/>
            <a:ext cx="52446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0" name="Google Shape;940;p77"/>
          <p:cNvSpPr txBox="1"/>
          <p:nvPr/>
        </p:nvSpPr>
        <p:spPr>
          <a:xfrm>
            <a:off x="5311950" y="3357850"/>
            <a:ext cx="3952800" cy="27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1" name="Google Shape;941;p77"/>
          <p:cNvSpPr txBox="1"/>
          <p:nvPr/>
        </p:nvSpPr>
        <p:spPr>
          <a:xfrm>
            <a:off x="1268875" y="3806650"/>
            <a:ext cx="3627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942" name="Google Shape;942;p77" title="5285423326560386236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5250" y="937725"/>
            <a:ext cx="2813299" cy="3662426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5400000" dist="38100">
              <a:srgbClr val="000000">
                <a:alpha val="50000"/>
              </a:srgbClr>
            </a:outerShdw>
          </a:effectLst>
        </p:spPr>
      </p:pic>
      <p:pic>
        <p:nvPicPr>
          <p:cNvPr id="943" name="Google Shape;943;p77" title="5276055581981014433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65350" y="937725"/>
            <a:ext cx="2813299" cy="3662426"/>
          </a:xfrm>
          <a:prstGeom prst="rect">
            <a:avLst/>
          </a:prstGeom>
          <a:noFill/>
          <a:ln>
            <a:noFill/>
          </a:ln>
          <a:effectLst>
            <a:outerShdw blurRad="128588" rotWithShape="0" algn="bl" dir="5400000" dist="76200">
              <a:srgbClr val="000000">
                <a:alpha val="50000"/>
              </a:srgbClr>
            </a:outerShdw>
          </a:effectLst>
        </p:spPr>
      </p:pic>
      <p:pic>
        <p:nvPicPr>
          <p:cNvPr id="944" name="Google Shape;944;p77" title="5285116356657804204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26025" y="909650"/>
            <a:ext cx="2813299" cy="3662426"/>
          </a:xfrm>
          <a:prstGeom prst="rect">
            <a:avLst/>
          </a:prstGeom>
          <a:noFill/>
          <a:ln>
            <a:noFill/>
          </a:ln>
          <a:effectLst>
            <a:outerShdw blurRad="157163" rotWithShape="0" algn="bl" dir="5400000" dist="66675">
              <a:srgbClr val="000000">
                <a:alpha val="50000"/>
              </a:srgbClr>
            </a:outerShdw>
          </a:effectLst>
        </p:spPr>
      </p:pic>
      <p:sp>
        <p:nvSpPr>
          <p:cNvPr id="945" name="Google Shape;945;p77"/>
          <p:cNvSpPr txBox="1"/>
          <p:nvPr/>
        </p:nvSpPr>
        <p:spPr>
          <a:xfrm>
            <a:off x="921050" y="4671800"/>
            <a:ext cx="20775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Даша,Гоша,Гриша</a:t>
            </a:r>
            <a:endParaRPr b="1"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6" name="Google Shape;946;p77"/>
          <p:cNvSpPr txBox="1"/>
          <p:nvPr/>
        </p:nvSpPr>
        <p:spPr>
          <a:xfrm>
            <a:off x="4271750" y="4671800"/>
            <a:ext cx="20775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Кавалер</a:t>
            </a:r>
            <a:r>
              <a:rPr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7" name="Google Shape;947;p77"/>
          <p:cNvSpPr txBox="1"/>
          <p:nvPr/>
        </p:nvSpPr>
        <p:spPr>
          <a:xfrm>
            <a:off x="7106025" y="4671800"/>
            <a:ext cx="17184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Кыся</a:t>
            </a:r>
            <a:endParaRPr b="1"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" name="Google Shape;952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954" name="Google Shape;954;p78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5" name="Google Shape;955;p78"/>
          <p:cNvSpPr txBox="1"/>
          <p:nvPr/>
        </p:nvSpPr>
        <p:spPr>
          <a:xfrm>
            <a:off x="3045125" y="265400"/>
            <a:ext cx="45525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Наши новенькие </a:t>
            </a:r>
            <a:endParaRPr b="1" sz="25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6" name="Google Shape;956;p78"/>
          <p:cNvSpPr txBox="1"/>
          <p:nvPr/>
        </p:nvSpPr>
        <p:spPr>
          <a:xfrm>
            <a:off x="741200" y="640125"/>
            <a:ext cx="17970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7" name="Google Shape;957;p78"/>
          <p:cNvSpPr txBox="1"/>
          <p:nvPr/>
        </p:nvSpPr>
        <p:spPr>
          <a:xfrm>
            <a:off x="532250" y="737000"/>
            <a:ext cx="52446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8" name="Google Shape;958;p78"/>
          <p:cNvSpPr txBox="1"/>
          <p:nvPr/>
        </p:nvSpPr>
        <p:spPr>
          <a:xfrm>
            <a:off x="5311950" y="3357850"/>
            <a:ext cx="3952800" cy="27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9" name="Google Shape;959;p78"/>
          <p:cNvSpPr txBox="1"/>
          <p:nvPr/>
        </p:nvSpPr>
        <p:spPr>
          <a:xfrm>
            <a:off x="1268875" y="3806650"/>
            <a:ext cx="3627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60" name="Google Shape;960;p78"/>
          <p:cNvSpPr txBox="1"/>
          <p:nvPr/>
        </p:nvSpPr>
        <p:spPr>
          <a:xfrm>
            <a:off x="967625" y="4603150"/>
            <a:ext cx="20775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Мура</a:t>
            </a:r>
            <a:endParaRPr b="1"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61" name="Google Shape;961;p78"/>
          <p:cNvSpPr txBox="1"/>
          <p:nvPr/>
        </p:nvSpPr>
        <p:spPr>
          <a:xfrm>
            <a:off x="4080425" y="4603150"/>
            <a:ext cx="20775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Афина</a:t>
            </a:r>
            <a:endParaRPr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62" name="Google Shape;962;p78"/>
          <p:cNvSpPr txBox="1"/>
          <p:nvPr/>
        </p:nvSpPr>
        <p:spPr>
          <a:xfrm>
            <a:off x="6802125" y="4603150"/>
            <a:ext cx="17184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Зевс, Багира, Агат</a:t>
            </a:r>
            <a:endParaRPr b="1" i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963" name="Google Shape;963;p78" title="5312455159231674325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9250" y="1012971"/>
            <a:ext cx="2662025" cy="3549366"/>
          </a:xfrm>
          <a:prstGeom prst="rect">
            <a:avLst/>
          </a:prstGeom>
          <a:noFill/>
          <a:ln>
            <a:noFill/>
          </a:ln>
          <a:effectLst>
            <a:outerShdw blurRad="128588" rotWithShape="0" algn="bl" dir="5400000" dist="47625">
              <a:srgbClr val="000000">
                <a:alpha val="50000"/>
              </a:srgbClr>
            </a:outerShdw>
          </a:effectLst>
        </p:spPr>
      </p:pic>
      <p:sp>
        <p:nvSpPr>
          <p:cNvPr id="964" name="Google Shape;964;p78"/>
          <p:cNvSpPr txBox="1"/>
          <p:nvPr/>
        </p:nvSpPr>
        <p:spPr>
          <a:xfrm>
            <a:off x="5458650" y="1012950"/>
            <a:ext cx="3702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965" name="Google Shape;965;p78" title="5352760184604325166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45125" y="1012947"/>
            <a:ext cx="2662025" cy="3549392"/>
          </a:xfrm>
          <a:prstGeom prst="rect">
            <a:avLst/>
          </a:prstGeom>
          <a:noFill/>
          <a:ln>
            <a:noFill/>
          </a:ln>
          <a:effectLst>
            <a:outerShdw blurRad="100013" rotWithShape="0" algn="bl" dir="5400000" dist="76200">
              <a:srgbClr val="000000">
                <a:alpha val="50000"/>
              </a:srgbClr>
            </a:outerShdw>
          </a:effectLst>
        </p:spPr>
      </p:pic>
      <p:pic>
        <p:nvPicPr>
          <p:cNvPr id="966" name="Google Shape;966;p78" title="5373305143484873442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81000" y="1012975"/>
            <a:ext cx="3044175" cy="3549351"/>
          </a:xfrm>
          <a:prstGeom prst="rect">
            <a:avLst/>
          </a:prstGeom>
          <a:noFill/>
          <a:ln>
            <a:noFill/>
          </a:ln>
          <a:effectLst>
            <a:outerShdw blurRad="100013" rotWithShape="0" algn="bl" dir="5400000" dist="571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79"/>
          <p:cNvSpPr txBox="1"/>
          <p:nvPr/>
        </p:nvSpPr>
        <p:spPr>
          <a:xfrm>
            <a:off x="476250" y="228600"/>
            <a:ext cx="8191500" cy="45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400">
                <a:solidFill>
                  <a:srgbClr val="2D24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Помощь приюту</a:t>
            </a:r>
            <a:endParaRPr b="0" sz="2400">
              <a:solidFill>
                <a:srgbClr val="2D24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972" name="Google Shape;972;p79"/>
          <p:cNvSpPr/>
          <p:nvPr/>
        </p:nvSpPr>
        <p:spPr>
          <a:xfrm>
            <a:off x="476250" y="800100"/>
            <a:ext cx="2600400" cy="2952900"/>
          </a:xfrm>
          <a:prstGeom prst="roundRect">
            <a:avLst>
              <a:gd fmla="val 5860" name="adj"/>
            </a:avLst>
          </a:prstGeom>
          <a:solidFill>
            <a:srgbClr val="FFFFFF"/>
          </a:solidFill>
          <a:ln cap="flat" cmpd="sng" w="9525">
            <a:solidFill>
              <a:srgbClr val="E6D7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73" name="Google Shape;973;p79"/>
          <p:cNvPicPr preferRelativeResize="0"/>
          <p:nvPr/>
        </p:nvPicPr>
        <p:blipFill rotWithShape="1">
          <a:blip r:embed="rId3">
            <a:alphaModFix/>
          </a:blip>
          <a:srcRect b="0" l="6025" r="6025" t="0"/>
          <a:stretch/>
        </p:blipFill>
        <p:spPr>
          <a:xfrm>
            <a:off x="514350" y="838200"/>
            <a:ext cx="2524200" cy="287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Google Shape;974;p79"/>
          <p:cNvSpPr/>
          <p:nvPr/>
        </p:nvSpPr>
        <p:spPr>
          <a:xfrm>
            <a:off x="3267075" y="800100"/>
            <a:ext cx="2600400" cy="2952900"/>
          </a:xfrm>
          <a:prstGeom prst="roundRect">
            <a:avLst>
              <a:gd fmla="val 5860" name="adj"/>
            </a:avLst>
          </a:prstGeom>
          <a:solidFill>
            <a:srgbClr val="FFFFFF"/>
          </a:solidFill>
          <a:ln cap="flat" cmpd="sng" w="9525">
            <a:solidFill>
              <a:srgbClr val="E6D7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75" name="Google Shape;975;p79"/>
          <p:cNvPicPr preferRelativeResize="0"/>
          <p:nvPr/>
        </p:nvPicPr>
        <p:blipFill rotWithShape="1">
          <a:blip r:embed="rId4">
            <a:alphaModFix/>
          </a:blip>
          <a:srcRect b="0" l="1267" r="1257" t="0"/>
          <a:stretch/>
        </p:blipFill>
        <p:spPr>
          <a:xfrm>
            <a:off x="3305175" y="838200"/>
            <a:ext cx="2524200" cy="287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79"/>
          <p:cNvSpPr/>
          <p:nvPr/>
        </p:nvSpPr>
        <p:spPr>
          <a:xfrm>
            <a:off x="6067425" y="800100"/>
            <a:ext cx="2600400" cy="2952900"/>
          </a:xfrm>
          <a:prstGeom prst="roundRect">
            <a:avLst>
              <a:gd fmla="val 5860" name="adj"/>
            </a:avLst>
          </a:prstGeom>
          <a:solidFill>
            <a:srgbClr val="FFFFFF"/>
          </a:solidFill>
          <a:ln cap="flat" cmpd="sng" w="9525">
            <a:solidFill>
              <a:srgbClr val="E6D7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77" name="Google Shape;977;p79"/>
          <p:cNvPicPr preferRelativeResize="0"/>
          <p:nvPr/>
        </p:nvPicPr>
        <p:blipFill rotWithShape="1">
          <a:blip r:embed="rId5">
            <a:alphaModFix/>
          </a:blip>
          <a:srcRect b="7265" l="0" r="0" t="7265"/>
          <a:stretch/>
        </p:blipFill>
        <p:spPr>
          <a:xfrm>
            <a:off x="6105525" y="838200"/>
            <a:ext cx="2524200" cy="2876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8" name="Google Shape;978;p79"/>
          <p:cNvGrpSpPr/>
          <p:nvPr/>
        </p:nvGrpSpPr>
        <p:grpSpPr>
          <a:xfrm>
            <a:off x="476250" y="3924300"/>
            <a:ext cx="8191500" cy="914400"/>
            <a:chOff x="0" y="0"/>
            <a:chExt cx="8191500" cy="914400"/>
          </a:xfrm>
        </p:grpSpPr>
        <p:sp>
          <p:nvSpPr>
            <p:cNvPr id="979" name="Google Shape;979;p79"/>
            <p:cNvSpPr/>
            <p:nvPr/>
          </p:nvSpPr>
          <p:spPr>
            <a:xfrm>
              <a:off x="0" y="0"/>
              <a:ext cx="8191500" cy="914400"/>
            </a:xfrm>
            <a:prstGeom prst="roundRect">
              <a:avLst>
                <a:gd fmla="val 14583" name="adj"/>
              </a:avLst>
            </a:prstGeom>
            <a:solidFill>
              <a:srgbClr val="FFFFFF">
                <a:alpha val="90000"/>
              </a:srgbClr>
            </a:solidFill>
            <a:ln cap="flat" cmpd="sng" w="9525">
              <a:solidFill>
                <a:srgbClr val="E6D7C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79"/>
            <p:cNvSpPr txBox="1"/>
            <p:nvPr/>
          </p:nvSpPr>
          <p:spPr>
            <a:xfrm>
              <a:off x="190500" y="114300"/>
              <a:ext cx="78105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150">
                  <a:solidFill>
                    <a:srgbClr val="2D241E"/>
                  </a:solidFill>
                  <a:latin typeface="Nunito"/>
                  <a:ea typeface="Nunito"/>
                  <a:cs typeface="Nunito"/>
                  <a:sym typeface="Nunito"/>
                </a:rPr>
                <a:t>Подписчики </a:t>
              </a:r>
              <a:r>
                <a:rPr b="1" lang="ru" sz="1150">
                  <a:solidFill>
                    <a:srgbClr val="E86A33"/>
                  </a:solidFill>
                  <a:latin typeface="Nunito"/>
                  <a:ea typeface="Nunito"/>
                  <a:cs typeface="Nunito"/>
                  <a:sym typeface="Nunito"/>
                </a:rPr>
                <a:t>присылают помощь не только из СПб, но и из других городов России</a:t>
              </a:r>
              <a:r>
                <a:rPr b="0" lang="ru" sz="1150">
                  <a:solidFill>
                    <a:srgbClr val="2D241E"/>
                  </a:solidFill>
                  <a:latin typeface="Nunito"/>
                  <a:ea typeface="Nunito"/>
                  <a:cs typeface="Nunito"/>
                  <a:sym typeface="Nunito"/>
                </a:rPr>
                <a:t>, пользуясь WB и OZON. Недавно Мария из Самары прислала нам комплекс и паштеты.</a:t>
              </a:r>
              <a:endParaRPr b="0" sz="1150">
                <a:solidFill>
                  <a:srgbClr val="2D241E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5" name="Google Shape;985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49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Google Shape;986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50" y="-2882"/>
            <a:ext cx="9148501" cy="5149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989" name="Google Shape;989;p80"/>
          <p:cNvSpPr txBox="1"/>
          <p:nvPr/>
        </p:nvSpPr>
        <p:spPr>
          <a:xfrm>
            <a:off x="685075" y="1819325"/>
            <a:ext cx="3029100" cy="876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Благодарим за     внимание!</a:t>
            </a:r>
            <a:b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</a:b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990" name="Google Shape;990;p8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575" y="617323"/>
            <a:ext cx="3835100" cy="40882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E0BC8C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