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Maven Pro" pitchFamily="2" charset="0"/>
      <p:regular r:id="rId18"/>
      <p:bold r:id="rId19"/>
    </p:embeddedFont>
    <p:embeddedFont>
      <p:font typeface="Nunito" pitchFamily="2" charset="0"/>
      <p:regular r:id="rId20"/>
      <p:bold r:id="rId21"/>
      <p:italic r:id="rId22"/>
      <p:boldItalic r:id="rId23"/>
    </p:embeddedFont>
    <p:embeddedFont>
      <p:font typeface="Nunito ExtraBold" panose="020F0502020204030204" pitchFamily="34" charset="0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c6fa3c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c6fa3c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h1c5ea723f9d43b2f_3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h1c5ea723f9d43b2f_3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19aaffac4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19aaffac4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h1c5ea723f9d43b2f_3_1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h1c5ea723f9d43b2f_3_1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h1c5ea723f9d43b2f_3_1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h1c5ea723f9d43b2f_3_1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19aaffac44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19aaffac44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h1c5ea723f9d43b2f_3_2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h1c5ea723f9d43b2f_3_2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19aaffac44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19aaffac44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h1c5ea723f9d43b2f_3_3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h1c5ea723f9d43b2f_3_3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19aaffac44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19aaffac44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0fba2257d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0fba2257d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h1c5ea723f9d43b2f_3_4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h1c5ea723f9d43b2f_3_4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h1c5ea723f9d43b2f_3_5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h1c5ea723f9d43b2f_3_5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2b086a72ef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2b086a72ef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c6fa3c89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c6fa3c89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 и описание (h1c5ea723f9d43b2f_11_0)">
  <p:cSld name="Заголовок раздела и описание (h1c5ea723f9d43b2f_11_0)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g3fbe5f012c9_35_0)">
  <p:cSld name="Заголовок и текст (g3fbe5f012c9_35_0)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h1c5ea723f9d43b2f_61_0)">
  <p:cSld name="Заголовок и текст (h1c5ea723f9d43b2f_61_0)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9" name="Google Shape;289;p1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(g3fbe5f012c9_69_0)">
  <p:cSld name="Название раздела (g3fbe5f012c9_69_0)">
    <p:bg>
      <p:bgPr>
        <a:solidFill>
          <a:schemeClr val="dk1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(h1c5ea723f9d43b2f_85_0)">
  <p:cSld name="Название раздела (h1c5ea723f9d43b2f_85_0)">
    <p:bg>
      <p:bgPr>
        <a:solidFill>
          <a:schemeClr val="dk1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1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jp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>
            <a:spLocks noGrp="1"/>
          </p:cNvSpPr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301" name="Google Shape;3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9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3" name="Google Shape;3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0"/>
          <p:cNvSpPr txBox="1"/>
          <p:nvPr/>
        </p:nvSpPr>
        <p:spPr>
          <a:xfrm>
            <a:off x="381000" y="266700"/>
            <a:ext cx="8382000" cy="47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Что было сделано за месяц</a:t>
            </a:r>
            <a:endParaRPr sz="2600" b="0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310" name="Google Shape;310;p20"/>
          <p:cNvGrpSpPr/>
          <p:nvPr/>
        </p:nvGrpSpPr>
        <p:grpSpPr>
          <a:xfrm>
            <a:off x="381000" y="857250"/>
            <a:ext cx="2571900" cy="4000500"/>
            <a:chOff x="0" y="0"/>
            <a:chExt cx="2571900" cy="4000500"/>
          </a:xfrm>
        </p:grpSpPr>
        <p:sp>
          <p:nvSpPr>
            <p:cNvPr id="311" name="Google Shape;311;p20"/>
            <p:cNvSpPr/>
            <p:nvPr/>
          </p:nvSpPr>
          <p:spPr>
            <a:xfrm>
              <a:off x="0" y="0"/>
              <a:ext cx="2571900" cy="4000500"/>
            </a:xfrm>
            <a:prstGeom prst="roundRect">
              <a:avLst>
                <a:gd name="adj" fmla="val 592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12" name="Google Shape;312;p20"/>
            <p:cNvPicPr preferRelativeResize="0"/>
            <p:nvPr/>
          </p:nvPicPr>
          <p:blipFill rotWithShape="1">
            <a:blip r:embed="rId5">
              <a:alphaModFix/>
            </a:blip>
            <a:srcRect l="8333" r="8333"/>
            <a:stretch/>
          </p:blipFill>
          <p:spPr>
            <a:xfrm>
              <a:off x="95250" y="95250"/>
              <a:ext cx="2381400" cy="3810000"/>
            </a:xfrm>
            <a:prstGeom prst="roundRect">
              <a:avLst>
                <a:gd name="adj" fmla="val 4800"/>
              </a:avLst>
            </a:prstGeom>
            <a:noFill/>
            <a:ln>
              <a:noFill/>
            </a:ln>
          </p:spPr>
        </p:pic>
      </p:grpSp>
      <p:grpSp>
        <p:nvGrpSpPr>
          <p:cNvPr id="313" name="Google Shape;313;p20"/>
          <p:cNvGrpSpPr/>
          <p:nvPr/>
        </p:nvGrpSpPr>
        <p:grpSpPr>
          <a:xfrm>
            <a:off x="3143250" y="857250"/>
            <a:ext cx="2714700" cy="781200"/>
            <a:chOff x="0" y="0"/>
            <a:chExt cx="2714700" cy="781200"/>
          </a:xfrm>
        </p:grpSpPr>
        <p:sp>
          <p:nvSpPr>
            <p:cNvPr id="314" name="Google Shape;314;p20"/>
            <p:cNvSpPr/>
            <p:nvPr/>
          </p:nvSpPr>
          <p:spPr>
            <a:xfrm>
              <a:off x="0" y="0"/>
              <a:ext cx="2714700" cy="781200"/>
            </a:xfrm>
            <a:prstGeom prst="roundRect">
              <a:avLst>
                <a:gd name="adj" fmla="val 1707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0"/>
            <p:cNvSpPr txBox="1"/>
            <p:nvPr/>
          </p:nvSpPr>
          <p:spPr>
            <a:xfrm>
              <a:off x="0" y="0"/>
              <a:ext cx="27147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14300" rIns="1524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 b="0">
                  <a:solidFill>
                    <a:srgbClr val="D84315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 </a:t>
              </a:r>
              <a:r>
                <a:rPr lang="ru" sz="13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— Нашли дом</a:t>
              </a:r>
              <a:endParaRPr sz="2400" b="0">
                <a:solidFill>
                  <a:srgbClr val="D84315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Питомцы обрели свою семью</a:t>
              </a:r>
              <a:endParaRPr sz="1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16" name="Google Shape;316;p20"/>
          <p:cNvGrpSpPr/>
          <p:nvPr/>
        </p:nvGrpSpPr>
        <p:grpSpPr>
          <a:xfrm>
            <a:off x="6000750" y="857250"/>
            <a:ext cx="2762400" cy="781200"/>
            <a:chOff x="0" y="0"/>
            <a:chExt cx="2762400" cy="781200"/>
          </a:xfrm>
        </p:grpSpPr>
        <p:sp>
          <p:nvSpPr>
            <p:cNvPr id="317" name="Google Shape;317;p20"/>
            <p:cNvSpPr/>
            <p:nvPr/>
          </p:nvSpPr>
          <p:spPr>
            <a:xfrm>
              <a:off x="0" y="0"/>
              <a:ext cx="2762400" cy="781200"/>
            </a:xfrm>
            <a:prstGeom prst="roundRect">
              <a:avLst>
                <a:gd name="adj" fmla="val 17073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0"/>
            <p:cNvSpPr txBox="1"/>
            <p:nvPr/>
          </p:nvSpPr>
          <p:spPr>
            <a:xfrm>
              <a:off x="0" y="0"/>
              <a:ext cx="27624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14300" rIns="1524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 b="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24 </a:t>
              </a:r>
              <a:r>
                <a:rPr lang="ru" sz="13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— Текущая емкость</a:t>
              </a:r>
              <a:endParaRPr sz="2400" b="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Животных находится в приюте</a:t>
              </a:r>
              <a:endParaRPr sz="10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19" name="Google Shape;319;p20"/>
          <p:cNvGrpSpPr/>
          <p:nvPr/>
        </p:nvGrpSpPr>
        <p:grpSpPr>
          <a:xfrm>
            <a:off x="3143250" y="1771650"/>
            <a:ext cx="2714700" cy="933600"/>
            <a:chOff x="0" y="0"/>
            <a:chExt cx="2714700" cy="933600"/>
          </a:xfrm>
        </p:grpSpPr>
        <p:sp>
          <p:nvSpPr>
            <p:cNvPr id="320" name="Google Shape;320;p20"/>
            <p:cNvSpPr/>
            <p:nvPr/>
          </p:nvSpPr>
          <p:spPr>
            <a:xfrm>
              <a:off x="0" y="0"/>
              <a:ext cx="2714700" cy="933600"/>
            </a:xfrm>
            <a:prstGeom prst="roundRect">
              <a:avLst>
                <a:gd name="adj" fmla="val 1224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0"/>
            <p:cNvSpPr txBox="1"/>
            <p:nvPr/>
          </p:nvSpPr>
          <p:spPr>
            <a:xfrm>
              <a:off x="0" y="0"/>
              <a:ext cx="27147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 dirty="0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ПДФ-памятка и стенды</a:t>
              </a:r>
              <a:endParaRPr sz="1100" b="1" dirty="0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 dirty="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Разрабатываем памятку в фирменном стиле для людей нашедших котенка. Далее - стенды для БЦ и фитнес-клубов.</a:t>
              </a:r>
              <a:endParaRPr sz="950" dirty="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2" name="Google Shape;322;p20"/>
          <p:cNvGrpSpPr/>
          <p:nvPr/>
        </p:nvGrpSpPr>
        <p:grpSpPr>
          <a:xfrm>
            <a:off x="3143250" y="2781300"/>
            <a:ext cx="2714700" cy="933600"/>
            <a:chOff x="0" y="0"/>
            <a:chExt cx="2714700" cy="933600"/>
          </a:xfrm>
        </p:grpSpPr>
        <p:sp>
          <p:nvSpPr>
            <p:cNvPr id="323" name="Google Shape;323;p20"/>
            <p:cNvSpPr/>
            <p:nvPr/>
          </p:nvSpPr>
          <p:spPr>
            <a:xfrm>
              <a:off x="0" y="0"/>
              <a:ext cx="2714700" cy="933600"/>
            </a:xfrm>
            <a:prstGeom prst="roundRect">
              <a:avLst>
                <a:gd name="adj" fmla="val 1224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0"/>
            <p:cNvSpPr txBox="1"/>
            <p:nvPr/>
          </p:nvSpPr>
          <p:spPr>
            <a:xfrm>
              <a:off x="0" y="0"/>
              <a:ext cx="27147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Поддержка веб-сайта</a:t>
              </a:r>
              <a:endParaRPr sz="1100" b="1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В настоящее время активно обсуждается вопрос организации постоянной технической поддержки сайта.</a:t>
              </a:r>
              <a:endParaRPr sz="95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5" name="Google Shape;325;p20"/>
          <p:cNvGrpSpPr/>
          <p:nvPr/>
        </p:nvGrpSpPr>
        <p:grpSpPr>
          <a:xfrm>
            <a:off x="3143250" y="3790950"/>
            <a:ext cx="2714700" cy="1066800"/>
            <a:chOff x="0" y="0"/>
            <a:chExt cx="2714700" cy="1066800"/>
          </a:xfrm>
        </p:grpSpPr>
        <p:sp>
          <p:nvSpPr>
            <p:cNvPr id="326" name="Google Shape;326;p20"/>
            <p:cNvSpPr/>
            <p:nvPr/>
          </p:nvSpPr>
          <p:spPr>
            <a:xfrm>
              <a:off x="0" y="0"/>
              <a:ext cx="2714700" cy="1066800"/>
            </a:xfrm>
            <a:prstGeom prst="roundRect">
              <a:avLst>
                <a:gd name="adj" fmla="val 1071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0"/>
            <p:cNvSpPr txBox="1"/>
            <p:nvPr/>
          </p:nvSpPr>
          <p:spPr>
            <a:xfrm>
              <a:off x="0" y="0"/>
              <a:ext cx="27147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Ремонт в двух локациях</a:t>
              </a:r>
              <a:endParaRPr sz="1100" b="1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Ведется активная работа: устанавливаются новые двери, сантехника и решаются ключевые хозяйственные вопросы.</a:t>
              </a:r>
              <a:endParaRPr sz="95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8" name="Google Shape;328;p20"/>
          <p:cNvGrpSpPr/>
          <p:nvPr/>
        </p:nvGrpSpPr>
        <p:grpSpPr>
          <a:xfrm>
            <a:off x="6000750" y="1771650"/>
            <a:ext cx="2762400" cy="933600"/>
            <a:chOff x="0" y="0"/>
            <a:chExt cx="2762400" cy="933600"/>
          </a:xfrm>
        </p:grpSpPr>
        <p:sp>
          <p:nvSpPr>
            <p:cNvPr id="329" name="Google Shape;329;p20"/>
            <p:cNvSpPr/>
            <p:nvPr/>
          </p:nvSpPr>
          <p:spPr>
            <a:xfrm>
              <a:off x="0" y="0"/>
              <a:ext cx="2762400" cy="933600"/>
            </a:xfrm>
            <a:prstGeom prst="roundRect">
              <a:avLst>
                <a:gd name="adj" fmla="val 1224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0"/>
            <p:cNvSpPr txBox="1"/>
            <p:nvPr/>
          </p:nvSpPr>
          <p:spPr>
            <a:xfrm>
              <a:off x="0" y="0"/>
              <a:ext cx="27624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Профилактика и кастрация</a:t>
              </a:r>
              <a:endParaRPr sz="1100" b="1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Системно идет внутренняя работа по профилактике заболеваний и кастрации подопечных по графику.</a:t>
              </a:r>
              <a:endParaRPr sz="95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1" name="Google Shape;331;p20"/>
          <p:cNvGrpSpPr/>
          <p:nvPr/>
        </p:nvGrpSpPr>
        <p:grpSpPr>
          <a:xfrm>
            <a:off x="6000750" y="2781300"/>
            <a:ext cx="2762400" cy="933600"/>
            <a:chOff x="0" y="0"/>
            <a:chExt cx="2762400" cy="933600"/>
          </a:xfrm>
        </p:grpSpPr>
        <p:sp>
          <p:nvSpPr>
            <p:cNvPr id="332" name="Google Shape;332;p20"/>
            <p:cNvSpPr/>
            <p:nvPr/>
          </p:nvSpPr>
          <p:spPr>
            <a:xfrm>
              <a:off x="0" y="0"/>
              <a:ext cx="2762400" cy="933600"/>
            </a:xfrm>
            <a:prstGeom prst="roundRect">
              <a:avLst>
                <a:gd name="adj" fmla="val 1224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0"/>
            <p:cNvSpPr txBox="1"/>
            <p:nvPr/>
          </p:nvSpPr>
          <p:spPr>
            <a:xfrm>
              <a:off x="0" y="0"/>
              <a:ext cx="27624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Карточки в Telegram</a:t>
              </a:r>
              <a:endParaRPr sz="1100" b="1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Запустили фирменные карточки для публикаций в Telegram, чтобы привести канал к единому узнаваемому стилю.</a:t>
              </a:r>
              <a:endParaRPr sz="95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4" name="Google Shape;334;p20"/>
          <p:cNvGrpSpPr/>
          <p:nvPr/>
        </p:nvGrpSpPr>
        <p:grpSpPr>
          <a:xfrm>
            <a:off x="6000750" y="3790950"/>
            <a:ext cx="2762400" cy="1066800"/>
            <a:chOff x="0" y="0"/>
            <a:chExt cx="2762400" cy="1066800"/>
          </a:xfrm>
        </p:grpSpPr>
        <p:sp>
          <p:nvSpPr>
            <p:cNvPr id="335" name="Google Shape;335;p20"/>
            <p:cNvSpPr/>
            <p:nvPr/>
          </p:nvSpPr>
          <p:spPr>
            <a:xfrm>
              <a:off x="0" y="0"/>
              <a:ext cx="2762400" cy="1066800"/>
            </a:xfrm>
            <a:prstGeom prst="roundRect">
              <a:avLst>
                <a:gd name="adj" fmla="val 10714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0"/>
            <p:cNvSpPr txBox="1"/>
            <p:nvPr/>
          </p:nvSpPr>
          <p:spPr>
            <a:xfrm>
              <a:off x="0" y="0"/>
              <a:ext cx="27624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14300" rIns="133350" bIns="1143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1">
                  <a:solidFill>
                    <a:srgbClr val="2C1810"/>
                  </a:solidFill>
                  <a:latin typeface="Nunito"/>
                  <a:ea typeface="Nunito"/>
                  <a:cs typeface="Nunito"/>
                  <a:sym typeface="Nunito"/>
                </a:rPr>
                <a:t>Поставка и закупки</a:t>
              </a:r>
              <a:endParaRPr sz="1100" b="1">
                <a:solidFill>
                  <a:srgbClr val="2C181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5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Продолжаем поиск выгодных каналов снабжения приюта: закупка кормов, профессионального оборудования и инвентаря.</a:t>
              </a:r>
              <a:endParaRPr sz="95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1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43" name="Google Shape;3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1"/>
          <p:cNvSpPr txBox="1"/>
          <p:nvPr/>
        </p:nvSpPr>
        <p:spPr>
          <a:xfrm>
            <a:off x="2886150" y="1990050"/>
            <a:ext cx="44022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6" name="Google Shape;346;p21"/>
          <p:cNvPicPr preferRelativeResize="0"/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0" y="1275"/>
            <a:ext cx="9144001" cy="51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1"/>
          <p:cNvSpPr txBox="1"/>
          <p:nvPr/>
        </p:nvSpPr>
        <p:spPr>
          <a:xfrm>
            <a:off x="2853750" y="1830700"/>
            <a:ext cx="3930600" cy="999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PRO-ЗДОРОВЬЕ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2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66" name="Google Shape;366;p2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8" name="Google Shape;3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3"/>
          <p:cNvPicPr preferRelativeResize="0"/>
          <p:nvPr/>
        </p:nvPicPr>
        <p:blipFill rotWithShape="1">
          <a:blip r:embed="rId4">
            <a:alphaModFix/>
          </a:blip>
          <a:srcRect l="8773" r="8773"/>
          <a:stretch/>
        </p:blipFill>
        <p:spPr>
          <a:xfrm>
            <a:off x="428625" y="952500"/>
            <a:ext cx="2238300" cy="36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70" name="Google Shape;370;p23"/>
          <p:cNvPicPr preferRelativeResize="0"/>
          <p:nvPr/>
        </p:nvPicPr>
        <p:blipFill rotWithShape="1">
          <a:blip r:embed="rId5">
            <a:alphaModFix/>
          </a:blip>
          <a:srcRect l="8773" r="8773"/>
          <a:stretch/>
        </p:blipFill>
        <p:spPr>
          <a:xfrm>
            <a:off x="6477000" y="952500"/>
            <a:ext cx="2238300" cy="3619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71" name="Google Shape;371;p23"/>
          <p:cNvSpPr txBox="1"/>
          <p:nvPr/>
        </p:nvSpPr>
        <p:spPr>
          <a:xfrm>
            <a:off x="2809875" y="333375"/>
            <a:ext cx="3524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 i="0">
                <a:solidFill>
                  <a:srgbClr val="3A23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Пенелопа и Чика</a:t>
            </a:r>
            <a:endParaRPr sz="2600" b="0" i="0">
              <a:solidFill>
                <a:srgbClr val="3A231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372" name="Google Shape;372;p23"/>
          <p:cNvSpPr/>
          <p:nvPr/>
        </p:nvSpPr>
        <p:spPr>
          <a:xfrm>
            <a:off x="2809875" y="952500"/>
            <a:ext cx="3524400" cy="762000"/>
          </a:xfrm>
          <a:prstGeom prst="roundRect">
            <a:avLst>
              <a:gd name="adj" fmla="val 17500"/>
            </a:avLst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3"/>
          <p:cNvSpPr txBox="1"/>
          <p:nvPr/>
        </p:nvSpPr>
        <p:spPr>
          <a:xfrm>
            <a:off x="2809875" y="952500"/>
            <a:ext cx="35244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52400" tIns="114300" rIns="152400" bIns="114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50" b="1" i="0">
                <a:solidFill>
                  <a:srgbClr val="8C3A00"/>
                </a:solidFill>
                <a:latin typeface="Nunito"/>
                <a:ea typeface="Nunito"/>
                <a:cs typeface="Nunito"/>
                <a:sym typeface="Nunito"/>
              </a:rPr>
              <a:t>В январе к нам поступили две 11-летние британские кошки с непростой судьбой.</a:t>
            </a:r>
            <a:endParaRPr sz="1150" b="1" i="0">
              <a:solidFill>
                <a:srgbClr val="8C3A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4" name="Google Shape;374;p23"/>
          <p:cNvSpPr/>
          <p:nvPr/>
        </p:nvSpPr>
        <p:spPr>
          <a:xfrm>
            <a:off x="2809875" y="1828800"/>
            <a:ext cx="3524400" cy="1666800"/>
          </a:xfrm>
          <a:prstGeom prst="roundRect">
            <a:avLst>
              <a:gd name="adj" fmla="val 8000"/>
            </a:avLst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3"/>
          <p:cNvSpPr txBox="1"/>
          <p:nvPr/>
        </p:nvSpPr>
        <p:spPr>
          <a:xfrm>
            <a:off x="2809875" y="1828800"/>
            <a:ext cx="3524400" cy="166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52400" tIns="133350" rIns="152400" bIns="133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0" i="0" dirty="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rPr>
              <a:t>  Долгое время Чика и Пенелопа приносили потомство, но после появления аллергии у одного из членов семьи их решили выпустить на улицу, отдать в приют или вовсе усыпить.</a:t>
            </a:r>
            <a:endParaRPr sz="1050" b="0" i="0" dirty="0">
              <a:solidFill>
                <a:srgbClr val="4A3B3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sz="1050" dirty="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ru" sz="1050" b="0" i="0" dirty="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rPr>
              <a:t>Некоторое время мы пытались объяснить владельцам, что это огромный стресс для животных, но, к сожалению, не добились положительного результата.</a:t>
            </a:r>
            <a:endParaRPr sz="1050" b="0" i="0" dirty="0">
              <a:solidFill>
                <a:srgbClr val="4A3B3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6" name="Google Shape;376;p23"/>
          <p:cNvSpPr/>
          <p:nvPr/>
        </p:nvSpPr>
        <p:spPr>
          <a:xfrm>
            <a:off x="2809875" y="3609975"/>
            <a:ext cx="3524400" cy="962100"/>
          </a:xfrm>
          <a:prstGeom prst="roundRect">
            <a:avLst>
              <a:gd name="adj" fmla="val 13861"/>
            </a:avLst>
          </a:prstGeom>
          <a:solidFill>
            <a:srgbClr val="4A2A18">
              <a:alpha val="92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3"/>
          <p:cNvSpPr txBox="1"/>
          <p:nvPr/>
        </p:nvSpPr>
        <p:spPr>
          <a:xfrm>
            <a:off x="2809875" y="3609975"/>
            <a:ext cx="3524400" cy="962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71450" tIns="133350" rIns="171450" bIns="133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i="0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Наша сотрудница Наталья попросила забрать животных, и мы не смогли отказать.</a:t>
            </a:r>
            <a:endParaRPr sz="1100" b="1" i="0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19125"/>
            <a:ext cx="2857500" cy="3810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84" name="Google Shape;384;p24"/>
          <p:cNvSpPr txBox="1"/>
          <p:nvPr/>
        </p:nvSpPr>
        <p:spPr>
          <a:xfrm>
            <a:off x="3667125" y="523875"/>
            <a:ext cx="4905300" cy="47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0">
                <a:solidFill>
                  <a:srgbClr val="3A23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Пенелопа</a:t>
            </a:r>
            <a:endParaRPr sz="3000" b="0">
              <a:solidFill>
                <a:srgbClr val="3A231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385" name="Google Shape;385;p24"/>
          <p:cNvGrpSpPr/>
          <p:nvPr/>
        </p:nvGrpSpPr>
        <p:grpSpPr>
          <a:xfrm>
            <a:off x="3667125" y="1143000"/>
            <a:ext cx="4905300" cy="1000200"/>
            <a:chOff x="0" y="0"/>
            <a:chExt cx="4905300" cy="1000200"/>
          </a:xfrm>
        </p:grpSpPr>
        <p:sp>
          <p:nvSpPr>
            <p:cNvPr id="386" name="Google Shape;386;p24"/>
            <p:cNvSpPr/>
            <p:nvPr/>
          </p:nvSpPr>
          <p:spPr>
            <a:xfrm>
              <a:off x="0" y="0"/>
              <a:ext cx="4905300" cy="10002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8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4"/>
            <p:cNvSpPr txBox="1"/>
            <p:nvPr/>
          </p:nvSpPr>
          <p:spPr>
            <a:xfrm>
              <a:off x="0" y="0"/>
              <a:ext cx="49053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450" tIns="133350" rIns="171450" bIns="133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rgbClr val="8C3A00"/>
                  </a:solidFill>
                  <a:latin typeface="Nunito"/>
                  <a:ea typeface="Nunito"/>
                  <a:cs typeface="Nunito"/>
                  <a:sym typeface="Nunito"/>
                </a:rPr>
                <a:t>Диагноз: Корнеальный секвестр</a:t>
              </a:r>
              <a:endParaRPr sz="1300" b="1">
                <a:solidFill>
                  <a:srgbClr val="8C3A0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 b="0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Происходит некроз (отмирание) участка роговицы и замещение его пигментом. </a:t>
              </a:r>
              <a:r>
                <a:rPr lang="ru" sz="1050" b="0" i="1">
                  <a:solidFill>
                    <a:srgbClr val="4A3B32"/>
                  </a:solidFill>
                  <a:latin typeface="Nunito"/>
                  <a:ea typeface="Nunito"/>
                  <a:cs typeface="Nunito"/>
                  <a:sym typeface="Nunito"/>
                </a:rPr>
                <a:t>Заболевание, требующее внимательного подхода.</a:t>
              </a:r>
              <a:endParaRPr sz="1050" b="0">
                <a:solidFill>
                  <a:srgbClr val="4A3B3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88" name="Google Shape;388;p24"/>
          <p:cNvGrpSpPr/>
          <p:nvPr/>
        </p:nvGrpSpPr>
        <p:grpSpPr>
          <a:xfrm>
            <a:off x="3667125" y="2266950"/>
            <a:ext cx="4905300" cy="1095300"/>
            <a:chOff x="0" y="0"/>
            <a:chExt cx="4905300" cy="1095300"/>
          </a:xfrm>
        </p:grpSpPr>
        <p:sp>
          <p:nvSpPr>
            <p:cNvPr id="389" name="Google Shape;389;p24"/>
            <p:cNvSpPr/>
            <p:nvPr/>
          </p:nvSpPr>
          <p:spPr>
            <a:xfrm>
              <a:off x="0" y="0"/>
              <a:ext cx="4905300" cy="1095300"/>
            </a:xfrm>
            <a:prstGeom prst="roundRect">
              <a:avLst>
                <a:gd name="adj" fmla="val 12173"/>
              </a:avLst>
            </a:prstGeom>
            <a:solidFill>
              <a:srgbClr val="FFFFFF">
                <a:alpha val="8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4"/>
            <p:cNvSpPr txBox="1"/>
            <p:nvPr/>
          </p:nvSpPr>
          <p:spPr>
            <a:xfrm>
              <a:off x="0" y="0"/>
              <a:ext cx="49053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450" tIns="133350" rIns="171450" bIns="133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 b="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Возможное лечение с помощью капель не исключает рекомендации одного из лучших офтальмологов о необходимости операции.</a:t>
              </a:r>
              <a:endParaRPr sz="1050" b="0" dirty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05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 b="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Поскольку Пенелопа в возрасте, риски присутствуют, и мы начали сбор анализов.</a:t>
              </a:r>
              <a:endParaRPr sz="1050" b="0" dirty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91" name="Google Shape;391;p24"/>
          <p:cNvGrpSpPr/>
          <p:nvPr/>
        </p:nvGrpSpPr>
        <p:grpSpPr>
          <a:xfrm>
            <a:off x="3667125" y="3476625"/>
            <a:ext cx="4905300" cy="952500"/>
            <a:chOff x="0" y="0"/>
            <a:chExt cx="4905300" cy="952500"/>
          </a:xfrm>
        </p:grpSpPr>
        <p:sp>
          <p:nvSpPr>
            <p:cNvPr id="392" name="Google Shape;392;p24"/>
            <p:cNvSpPr/>
            <p:nvPr/>
          </p:nvSpPr>
          <p:spPr>
            <a:xfrm>
              <a:off x="0" y="0"/>
              <a:ext cx="4905300" cy="952500"/>
            </a:xfrm>
            <a:prstGeom prst="roundRect">
              <a:avLst>
                <a:gd name="adj" fmla="val 14000"/>
              </a:avLst>
            </a:prstGeom>
            <a:solidFill>
              <a:srgbClr val="4A2A18">
                <a:alpha val="92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4"/>
            <p:cNvSpPr txBox="1"/>
            <p:nvPr/>
          </p:nvSpPr>
          <p:spPr>
            <a:xfrm>
              <a:off x="0" y="0"/>
              <a:ext cx="49053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5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Мы надеемся на положительные результаты, чтобы вылечить глазик и найти этой пушистой красотке новый, любящий дом.</a:t>
              </a:r>
              <a:endParaRPr sz="115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00" name="Google Shape;4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5"/>
          <p:cNvPicPr preferRelativeResize="0"/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0" y="0"/>
            <a:ext cx="9112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5"/>
          <p:cNvSpPr txBox="1"/>
          <p:nvPr/>
        </p:nvSpPr>
        <p:spPr>
          <a:xfrm>
            <a:off x="2560525" y="2021475"/>
            <a:ext cx="3144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3" name="Google Shape;403;p25"/>
          <p:cNvSpPr txBox="1"/>
          <p:nvPr/>
        </p:nvSpPr>
        <p:spPr>
          <a:xfrm>
            <a:off x="2616675" y="1970925"/>
            <a:ext cx="36183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PRO-МАРКЕТИНГ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6"/>
          <p:cNvSpPr txBox="1"/>
          <p:nvPr/>
        </p:nvSpPr>
        <p:spPr>
          <a:xfrm>
            <a:off x="476250" y="381000"/>
            <a:ext cx="7143900" cy="571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>
                <a:solidFill>
                  <a:srgbClr val="3A23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Готовый стикер pack для telegram канала</a:t>
            </a:r>
            <a:endParaRPr sz="2600" b="0">
              <a:solidFill>
                <a:srgbClr val="3A231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10" name="Google Shape;41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0500" y="238125"/>
            <a:ext cx="857400" cy="857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26"/>
          <p:cNvGrpSpPr/>
          <p:nvPr/>
        </p:nvGrpSpPr>
        <p:grpSpPr>
          <a:xfrm>
            <a:off x="476250" y="1143000"/>
            <a:ext cx="2524200" cy="3619500"/>
            <a:chOff x="0" y="0"/>
            <a:chExt cx="2524200" cy="3619500"/>
          </a:xfrm>
        </p:grpSpPr>
        <p:sp>
          <p:nvSpPr>
            <p:cNvPr id="412" name="Google Shape;412;p26"/>
            <p:cNvSpPr/>
            <p:nvPr/>
          </p:nvSpPr>
          <p:spPr>
            <a:xfrm>
              <a:off x="0" y="0"/>
              <a:ext cx="2524200" cy="3619500"/>
            </a:xfrm>
            <a:prstGeom prst="roundRect">
              <a:avLst>
                <a:gd name="adj" fmla="val 6037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13" name="Google Shape;413;p26"/>
            <p:cNvPicPr preferRelativeResize="0"/>
            <p:nvPr/>
          </p:nvPicPr>
          <p:blipFill rotWithShape="1">
            <a:blip r:embed="rId5">
              <a:alphaModFix/>
            </a:blip>
            <a:srcRect t="90" b="90"/>
            <a:stretch/>
          </p:blipFill>
          <p:spPr>
            <a:xfrm>
              <a:off x="738188" y="190500"/>
              <a:ext cx="1047900" cy="11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26"/>
            <p:cNvSpPr txBox="1"/>
            <p:nvPr/>
          </p:nvSpPr>
          <p:spPr>
            <a:xfrm>
              <a:off x="0" y="1428750"/>
              <a:ext cx="25242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8C3A00"/>
                  </a:solidFill>
                  <a:latin typeface="Nunito"/>
                  <a:ea typeface="Nunito"/>
                  <a:cs typeface="Nunito"/>
                  <a:sym typeface="Nunito"/>
                </a:rPr>
                <a:t>Создание набора</a:t>
              </a:r>
              <a:endParaRPr sz="1200" b="1">
                <a:solidFill>
                  <a:srgbClr val="8C3A0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ru" sz="1100" b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С радостью представляем наш душевный pack, над созданием которого мы трудились несколько месяцев.</a:t>
              </a:r>
              <a:endParaRPr sz="1100" b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ru" sz="1100" b="0" i="1">
                  <a:solidFill>
                    <a:srgbClr val="5C4335"/>
                  </a:solidFill>
                  <a:latin typeface="Nunito"/>
                  <a:ea typeface="Nunito"/>
                  <a:cs typeface="Nunito"/>
                  <a:sym typeface="Nunito"/>
                </a:rPr>
                <a:t>Тщательно подбирали эмоции для котика по имени </a:t>
              </a:r>
              <a:r>
                <a:rPr lang="ru" sz="1100" b="1" i="1">
                  <a:solidFill>
                    <a:srgbClr val="5C4335"/>
                  </a:solidFill>
                  <a:latin typeface="Nunito"/>
                  <a:ea typeface="Nunito"/>
                  <a:cs typeface="Nunito"/>
                  <a:sym typeface="Nunito"/>
                </a:rPr>
                <a:t>Лав</a:t>
              </a:r>
              <a:r>
                <a:rPr lang="ru" sz="1100" b="0" i="1">
                  <a:solidFill>
                    <a:srgbClr val="5C4335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sz="1100" b="0" i="1">
                <a:solidFill>
                  <a:srgbClr val="5C433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5" name="Google Shape;415;p26"/>
          <p:cNvGrpSpPr/>
          <p:nvPr/>
        </p:nvGrpSpPr>
        <p:grpSpPr>
          <a:xfrm>
            <a:off x="3305175" y="1143000"/>
            <a:ext cx="2524200" cy="3619500"/>
            <a:chOff x="0" y="0"/>
            <a:chExt cx="2524200" cy="3619500"/>
          </a:xfrm>
        </p:grpSpPr>
        <p:sp>
          <p:nvSpPr>
            <p:cNvPr id="416" name="Google Shape;416;p26"/>
            <p:cNvSpPr/>
            <p:nvPr/>
          </p:nvSpPr>
          <p:spPr>
            <a:xfrm>
              <a:off x="0" y="0"/>
              <a:ext cx="2524200" cy="3619500"/>
            </a:xfrm>
            <a:prstGeom prst="roundRect">
              <a:avLst>
                <a:gd name="adj" fmla="val 6037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17" name="Google Shape;417;p2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2938" y="142875"/>
              <a:ext cx="1238400" cy="1238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8" name="Google Shape;418;p26"/>
            <p:cNvSpPr txBox="1"/>
            <p:nvPr/>
          </p:nvSpPr>
          <p:spPr>
            <a:xfrm>
              <a:off x="0" y="1428750"/>
              <a:ext cx="25242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8C3A00"/>
                  </a:solidFill>
                  <a:latin typeface="Nunito"/>
                  <a:ea typeface="Nunito"/>
                  <a:cs typeface="Nunito"/>
                  <a:sym typeface="Nunito"/>
                </a:rPr>
                <a:t>Первые впечатления</a:t>
              </a:r>
              <a:endParaRPr sz="1200" b="1">
                <a:solidFill>
                  <a:srgbClr val="8C3A0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ru" sz="1100" b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Мы уже получили первые впечатления от набора, и каждый из нас </a:t>
              </a:r>
              <a:r>
                <a:rPr lang="ru" sz="1100" b="1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с удовольствием забрал его себе</a:t>
              </a:r>
              <a:r>
                <a:rPr lang="ru" sz="1100" b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для постоянного использования.</a:t>
              </a:r>
              <a:endParaRPr sz="1100" b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9" name="Google Shape;419;p26"/>
          <p:cNvGrpSpPr/>
          <p:nvPr/>
        </p:nvGrpSpPr>
        <p:grpSpPr>
          <a:xfrm>
            <a:off x="6143625" y="1143000"/>
            <a:ext cx="2524200" cy="3619500"/>
            <a:chOff x="0" y="0"/>
            <a:chExt cx="2524200" cy="3619500"/>
          </a:xfrm>
        </p:grpSpPr>
        <p:sp>
          <p:nvSpPr>
            <p:cNvPr id="420" name="Google Shape;420;p26"/>
            <p:cNvSpPr/>
            <p:nvPr/>
          </p:nvSpPr>
          <p:spPr>
            <a:xfrm>
              <a:off x="0" y="0"/>
              <a:ext cx="2524200" cy="3619500"/>
            </a:xfrm>
            <a:prstGeom prst="roundRect">
              <a:avLst>
                <a:gd name="adj" fmla="val 6037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1" name="Google Shape;421;p2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19125" y="95250"/>
              <a:ext cx="1285800" cy="1285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2" name="Google Shape;422;p26"/>
            <p:cNvSpPr txBox="1"/>
            <p:nvPr/>
          </p:nvSpPr>
          <p:spPr>
            <a:xfrm>
              <a:off x="0" y="1428750"/>
              <a:ext cx="25242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 dirty="0">
                  <a:solidFill>
                    <a:srgbClr val="8C3A00"/>
                  </a:solidFill>
                  <a:latin typeface="Nunito"/>
                  <a:ea typeface="Nunito"/>
                  <a:cs typeface="Nunito"/>
                  <a:sym typeface="Nunito"/>
                </a:rPr>
                <a:t>Наша миссия</a:t>
              </a:r>
              <a:endParaRPr sz="1200" b="1" dirty="0">
                <a:solidFill>
                  <a:srgbClr val="8C3A00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ru" sz="1100" b="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С большой надеждой верим, что Лав привлечет в нашу группу таких же искренних и добрых людей, как он сам.</a:t>
              </a:r>
              <a:endParaRPr sz="1100" b="0" dirty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7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29" name="Google Shape;4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7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7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8"/>
          <p:cNvSpPr txBox="1"/>
          <p:nvPr/>
        </p:nvSpPr>
        <p:spPr>
          <a:xfrm>
            <a:off x="476250" y="352275"/>
            <a:ext cx="8191500" cy="47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>
                <a:solidFill>
                  <a:srgbClr val="3A2312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февраль</a:t>
            </a:r>
            <a:endParaRPr sz="2400" b="0">
              <a:solidFill>
                <a:srgbClr val="3A2312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438" name="Google Shape;438;p28"/>
          <p:cNvGrpSpPr/>
          <p:nvPr/>
        </p:nvGrpSpPr>
        <p:grpSpPr>
          <a:xfrm>
            <a:off x="476250" y="904875"/>
            <a:ext cx="5143500" cy="685800"/>
            <a:chOff x="0" y="0"/>
            <a:chExt cx="5143500" cy="685800"/>
          </a:xfrm>
        </p:grpSpPr>
        <p:sp>
          <p:nvSpPr>
            <p:cNvPr id="439" name="Google Shape;439;p28"/>
            <p:cNvSpPr/>
            <p:nvPr/>
          </p:nvSpPr>
          <p:spPr>
            <a:xfrm>
              <a:off x="0" y="0"/>
              <a:ext cx="5143500" cy="685800"/>
            </a:xfrm>
            <a:prstGeom prst="roundRect">
              <a:avLst>
                <a:gd name="adj" fmla="val 16666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171450" y="171450"/>
              <a:ext cx="342900" cy="342900"/>
            </a:xfrm>
            <a:prstGeom prst="ellipse">
              <a:avLst/>
            </a:prstGeom>
            <a:solidFill>
              <a:srgbClr val="E8DCD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 txBox="1"/>
            <p:nvPr/>
          </p:nvSpPr>
          <p:spPr>
            <a:xfrm>
              <a:off x="171450" y="1714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8C3A0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01</a:t>
              </a:r>
              <a:endParaRPr sz="1300" b="0">
                <a:solidFill>
                  <a:srgbClr val="8C3A0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42" name="Google Shape;442;p28"/>
            <p:cNvSpPr txBox="1"/>
            <p:nvPr/>
          </p:nvSpPr>
          <p:spPr>
            <a:xfrm>
              <a:off x="647700" y="0"/>
              <a:ext cx="43338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1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Организация фотосессии</a:t>
              </a:r>
              <a:r>
                <a:rPr lang="ru" sz="105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для сайта и рекламных постов, чтобы продемонстрировать нашу работу и привлечь внимание к фонду.</a:t>
              </a:r>
              <a:endParaRPr sz="105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43" name="Google Shape;443;p28"/>
          <p:cNvGrpSpPr/>
          <p:nvPr/>
        </p:nvGrpSpPr>
        <p:grpSpPr>
          <a:xfrm>
            <a:off x="476250" y="1666875"/>
            <a:ext cx="5143500" cy="685800"/>
            <a:chOff x="0" y="0"/>
            <a:chExt cx="5143500" cy="685800"/>
          </a:xfrm>
        </p:grpSpPr>
        <p:sp>
          <p:nvSpPr>
            <p:cNvPr id="444" name="Google Shape;444;p28"/>
            <p:cNvSpPr/>
            <p:nvPr/>
          </p:nvSpPr>
          <p:spPr>
            <a:xfrm>
              <a:off x="0" y="0"/>
              <a:ext cx="5143500" cy="685800"/>
            </a:xfrm>
            <a:prstGeom prst="roundRect">
              <a:avLst>
                <a:gd name="adj" fmla="val 16666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171450" y="171450"/>
              <a:ext cx="342900" cy="342900"/>
            </a:xfrm>
            <a:prstGeom prst="ellipse">
              <a:avLst/>
            </a:prstGeom>
            <a:solidFill>
              <a:srgbClr val="E8DCD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8"/>
            <p:cNvSpPr txBox="1"/>
            <p:nvPr/>
          </p:nvSpPr>
          <p:spPr>
            <a:xfrm>
              <a:off x="171450" y="1714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8C3A0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02</a:t>
              </a:r>
              <a:endParaRPr sz="1300" b="0">
                <a:solidFill>
                  <a:srgbClr val="8C3A0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47" name="Google Shape;447;p28"/>
            <p:cNvSpPr txBox="1"/>
            <p:nvPr/>
          </p:nvSpPr>
          <p:spPr>
            <a:xfrm>
              <a:off x="647700" y="0"/>
              <a:ext cx="43338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1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Активация постов</a:t>
              </a:r>
              <a:r>
                <a:rPr lang="ru" sz="105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в каналах Telegram и VK для сбора средств и привлечения поддержки.</a:t>
              </a:r>
              <a:endParaRPr sz="105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48" name="Google Shape;448;p28"/>
          <p:cNvGrpSpPr/>
          <p:nvPr/>
        </p:nvGrpSpPr>
        <p:grpSpPr>
          <a:xfrm>
            <a:off x="476250" y="2428875"/>
            <a:ext cx="5143500" cy="685800"/>
            <a:chOff x="0" y="0"/>
            <a:chExt cx="5143500" cy="685800"/>
          </a:xfrm>
        </p:grpSpPr>
        <p:sp>
          <p:nvSpPr>
            <p:cNvPr id="449" name="Google Shape;449;p28"/>
            <p:cNvSpPr/>
            <p:nvPr/>
          </p:nvSpPr>
          <p:spPr>
            <a:xfrm>
              <a:off x="0" y="0"/>
              <a:ext cx="5143500" cy="685800"/>
            </a:xfrm>
            <a:prstGeom prst="roundRect">
              <a:avLst>
                <a:gd name="adj" fmla="val 16666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171450" y="171450"/>
              <a:ext cx="342900" cy="342900"/>
            </a:xfrm>
            <a:prstGeom prst="ellipse">
              <a:avLst/>
            </a:prstGeom>
            <a:solidFill>
              <a:srgbClr val="E8DCD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8"/>
            <p:cNvSpPr txBox="1"/>
            <p:nvPr/>
          </p:nvSpPr>
          <p:spPr>
            <a:xfrm>
              <a:off x="171450" y="1714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8C3A0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03</a:t>
              </a:r>
              <a:endParaRPr sz="1300" b="0">
                <a:solidFill>
                  <a:srgbClr val="8C3A0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52" name="Google Shape;452;p28"/>
            <p:cNvSpPr txBox="1"/>
            <p:nvPr/>
          </p:nvSpPr>
          <p:spPr>
            <a:xfrm>
              <a:off x="647700" y="0"/>
              <a:ext cx="43338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1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Внешняя реклама фонда</a:t>
              </a:r>
              <a:r>
                <a:rPr lang="ru" sz="105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для повышения осведомленности о нашей деятельности и привлечения помощи.</a:t>
              </a:r>
              <a:endParaRPr sz="105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53" name="Google Shape;453;p28"/>
          <p:cNvGrpSpPr/>
          <p:nvPr/>
        </p:nvGrpSpPr>
        <p:grpSpPr>
          <a:xfrm>
            <a:off x="476250" y="3190875"/>
            <a:ext cx="5143500" cy="685800"/>
            <a:chOff x="0" y="0"/>
            <a:chExt cx="5143500" cy="685800"/>
          </a:xfrm>
        </p:grpSpPr>
        <p:sp>
          <p:nvSpPr>
            <p:cNvPr id="454" name="Google Shape;454;p28"/>
            <p:cNvSpPr/>
            <p:nvPr/>
          </p:nvSpPr>
          <p:spPr>
            <a:xfrm>
              <a:off x="0" y="0"/>
              <a:ext cx="5143500" cy="685800"/>
            </a:xfrm>
            <a:prstGeom prst="roundRect">
              <a:avLst>
                <a:gd name="adj" fmla="val 16666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171450" y="171450"/>
              <a:ext cx="342900" cy="342900"/>
            </a:xfrm>
            <a:prstGeom prst="ellipse">
              <a:avLst/>
            </a:prstGeom>
            <a:solidFill>
              <a:srgbClr val="E8DCD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8"/>
            <p:cNvSpPr txBox="1"/>
            <p:nvPr/>
          </p:nvSpPr>
          <p:spPr>
            <a:xfrm>
              <a:off x="171450" y="1714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8C3A0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04</a:t>
              </a:r>
              <a:endParaRPr sz="1300" b="0">
                <a:solidFill>
                  <a:srgbClr val="8C3A0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57" name="Google Shape;457;p28"/>
            <p:cNvSpPr txBox="1"/>
            <p:nvPr/>
          </p:nvSpPr>
          <p:spPr>
            <a:xfrm>
              <a:off x="647700" y="0"/>
              <a:ext cx="43338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1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Пристройство подопечных</a:t>
              </a:r>
              <a:r>
                <a:rPr lang="ru" sz="1050" dirty="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- продолжение работы по поиску дома для окрепших кошек и котят.</a:t>
              </a:r>
              <a:endParaRPr sz="1050" dirty="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58" name="Google Shape;458;p28"/>
          <p:cNvGrpSpPr/>
          <p:nvPr/>
        </p:nvGrpSpPr>
        <p:grpSpPr>
          <a:xfrm>
            <a:off x="476250" y="3952875"/>
            <a:ext cx="5143500" cy="685800"/>
            <a:chOff x="0" y="0"/>
            <a:chExt cx="5143500" cy="685800"/>
          </a:xfrm>
        </p:grpSpPr>
        <p:sp>
          <p:nvSpPr>
            <p:cNvPr id="459" name="Google Shape;459;p28"/>
            <p:cNvSpPr/>
            <p:nvPr/>
          </p:nvSpPr>
          <p:spPr>
            <a:xfrm>
              <a:off x="0" y="0"/>
              <a:ext cx="5143500" cy="685800"/>
            </a:xfrm>
            <a:prstGeom prst="roundRect">
              <a:avLst>
                <a:gd name="adj" fmla="val 16666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171450" y="171450"/>
              <a:ext cx="342900" cy="342900"/>
            </a:xfrm>
            <a:prstGeom prst="ellipse">
              <a:avLst/>
            </a:prstGeom>
            <a:solidFill>
              <a:srgbClr val="E8DCD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8"/>
            <p:cNvSpPr txBox="1"/>
            <p:nvPr/>
          </p:nvSpPr>
          <p:spPr>
            <a:xfrm>
              <a:off x="171450" y="1714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8C3A0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05</a:t>
              </a:r>
              <a:endParaRPr sz="1300" b="0">
                <a:solidFill>
                  <a:srgbClr val="8C3A0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62" name="Google Shape;462;p28"/>
            <p:cNvSpPr txBox="1"/>
            <p:nvPr/>
          </p:nvSpPr>
          <p:spPr>
            <a:xfrm>
              <a:off x="647700" y="0"/>
              <a:ext cx="43338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1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Ремонт в локациях</a:t>
              </a:r>
              <a:r>
                <a:rPr lang="ru" sz="1050">
                  <a:solidFill>
                    <a:srgbClr val="2D221E"/>
                  </a:solidFill>
                  <a:latin typeface="Nunito"/>
                  <a:ea typeface="Nunito"/>
                  <a:cs typeface="Nunito"/>
                  <a:sym typeface="Nunito"/>
                </a:rPr>
                <a:t> фонда для обеспечения комфортных условий проживания животных.</a:t>
              </a:r>
              <a:endParaRPr sz="1050">
                <a:solidFill>
                  <a:srgbClr val="2D22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63" name="Google Shape;463;p28"/>
          <p:cNvGrpSpPr/>
          <p:nvPr/>
        </p:nvGrpSpPr>
        <p:grpSpPr>
          <a:xfrm>
            <a:off x="5819775" y="866775"/>
            <a:ext cx="2886000" cy="3810000"/>
            <a:chOff x="-38100" y="-38100"/>
            <a:chExt cx="2886000" cy="3810000"/>
          </a:xfrm>
        </p:grpSpPr>
        <p:sp>
          <p:nvSpPr>
            <p:cNvPr id="464" name="Google Shape;464;p28"/>
            <p:cNvSpPr/>
            <p:nvPr/>
          </p:nvSpPr>
          <p:spPr>
            <a:xfrm>
              <a:off x="-38100" y="-38100"/>
              <a:ext cx="2886000" cy="3810000"/>
            </a:xfrm>
            <a:prstGeom prst="roundRect">
              <a:avLst>
                <a:gd name="adj" fmla="val 6600"/>
              </a:avLst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65" name="Google Shape;465;p28"/>
            <p:cNvPicPr preferRelativeResize="0"/>
            <p:nvPr/>
          </p:nvPicPr>
          <p:blipFill rotWithShape="1">
            <a:blip r:embed="rId5">
              <a:alphaModFix/>
            </a:blip>
            <a:srcRect l="5862" r="5862"/>
            <a:stretch/>
          </p:blipFill>
          <p:spPr>
            <a:xfrm>
              <a:off x="0" y="0"/>
              <a:ext cx="2809800" cy="3733800"/>
            </a:xfrm>
            <a:prstGeom prst="roundRect">
              <a:avLst>
                <a:gd name="adj" fmla="val 5423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9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1" name="Google Shape;4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9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9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675" y="690650"/>
            <a:ext cx="3014225" cy="41584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81" name="Google Shape;48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3700" y="2373150"/>
            <a:ext cx="5017326" cy="247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82" name="Google Shape;48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01575" y="690662"/>
            <a:ext cx="5089449" cy="15645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83" name="Google Shape;483;p30"/>
          <p:cNvSpPr txBox="1"/>
          <p:nvPr/>
        </p:nvSpPr>
        <p:spPr>
          <a:xfrm>
            <a:off x="3801575" y="78600"/>
            <a:ext cx="3155700" cy="49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КЛЕО!</a:t>
            </a:r>
            <a:endParaRPr sz="22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1"/>
          <p:cNvPicPr preferRelativeResize="0"/>
          <p:nvPr/>
        </p:nvPicPr>
        <p:blipFill rotWithShape="1">
          <a:blip r:embed="rId5">
            <a:alphaModFix/>
          </a:blip>
          <a:srcRect l="2741" r="2741"/>
          <a:stretch/>
        </p:blipFill>
        <p:spPr>
          <a:xfrm>
            <a:off x="476250" y="904875"/>
            <a:ext cx="2667000" cy="3762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0" name="Google Shape;490;p31"/>
          <p:cNvPicPr preferRelativeResize="0"/>
          <p:nvPr/>
        </p:nvPicPr>
        <p:blipFill rotWithShape="1">
          <a:blip r:embed="rId6">
            <a:alphaModFix/>
          </a:blip>
          <a:srcRect t="4759" b="4768"/>
          <a:stretch/>
        </p:blipFill>
        <p:spPr>
          <a:xfrm>
            <a:off x="3333750" y="904875"/>
            <a:ext cx="2000100" cy="1809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1" name="Google Shape;491;p31"/>
          <p:cNvPicPr preferRelativeResize="0"/>
          <p:nvPr/>
        </p:nvPicPr>
        <p:blipFill rotWithShape="1">
          <a:blip r:embed="rId7">
            <a:alphaModFix/>
          </a:blip>
          <a:srcRect t="4759" b="4768"/>
          <a:stretch/>
        </p:blipFill>
        <p:spPr>
          <a:xfrm>
            <a:off x="3333750" y="2857500"/>
            <a:ext cx="2000100" cy="1809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92" name="Google Shape;492;p31"/>
          <p:cNvGrpSpPr/>
          <p:nvPr/>
        </p:nvGrpSpPr>
        <p:grpSpPr>
          <a:xfrm>
            <a:off x="5524500" y="904875"/>
            <a:ext cx="3143400" cy="1809600"/>
            <a:chOff x="0" y="0"/>
            <a:chExt cx="3143400" cy="1809600"/>
          </a:xfrm>
        </p:grpSpPr>
        <p:sp>
          <p:nvSpPr>
            <p:cNvPr id="493" name="Google Shape;493;p31"/>
            <p:cNvSpPr/>
            <p:nvPr/>
          </p:nvSpPr>
          <p:spPr>
            <a:xfrm>
              <a:off x="0" y="0"/>
              <a:ext cx="3143400" cy="1809600"/>
            </a:xfrm>
            <a:prstGeom prst="roundRect">
              <a:avLst>
                <a:gd name="adj" fmla="val 8421"/>
              </a:avLst>
            </a:prstGeom>
            <a:solidFill>
              <a:srgbClr val="FFFFFF"/>
            </a:solidFill>
            <a:ln w="14300" cap="flat" cmpd="sng">
              <a:solidFill>
                <a:srgbClr val="EBE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1"/>
            <p:cNvSpPr txBox="1"/>
            <p:nvPr/>
          </p:nvSpPr>
          <p:spPr>
            <a:xfrm>
              <a:off x="190500" y="171450"/>
              <a:ext cx="2762400" cy="14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Наши замечательные рыжие друзья </a:t>
              </a:r>
              <a:r>
                <a:rPr lang="ru" sz="1100" b="1">
                  <a:solidFill>
                    <a:srgbClr val="D97706"/>
                  </a:solidFill>
                  <a:latin typeface="Nunito"/>
                  <a:ea typeface="Nunito"/>
                  <a:cs typeface="Nunito"/>
                  <a:sym typeface="Nunito"/>
                </a:rPr>
                <a:t>нашли новый дом сразу вдвоем</a:t>
              </a: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, и это нас очень радует!</a:t>
              </a:r>
              <a:endParaRPr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Они уже успели передать пламенный привет и продолжают постепенно обживаться и привыкать к своим новым хозяевам.</a:t>
              </a:r>
              <a:endParaRPr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5" name="Google Shape;495;p31"/>
          <p:cNvGrpSpPr/>
          <p:nvPr/>
        </p:nvGrpSpPr>
        <p:grpSpPr>
          <a:xfrm>
            <a:off x="5524500" y="2857500"/>
            <a:ext cx="3143400" cy="1809600"/>
            <a:chOff x="0" y="0"/>
            <a:chExt cx="3143400" cy="1809600"/>
          </a:xfrm>
        </p:grpSpPr>
        <p:sp>
          <p:nvSpPr>
            <p:cNvPr id="496" name="Google Shape;496;p31"/>
            <p:cNvSpPr/>
            <p:nvPr/>
          </p:nvSpPr>
          <p:spPr>
            <a:xfrm>
              <a:off x="0" y="0"/>
              <a:ext cx="3143400" cy="1809600"/>
            </a:xfrm>
            <a:prstGeom prst="roundRect">
              <a:avLst>
                <a:gd name="adj" fmla="val 8421"/>
              </a:avLst>
            </a:prstGeom>
            <a:solidFill>
              <a:srgbClr val="FFFFFF"/>
            </a:solidFill>
            <a:ln w="14300" cap="flat" cmpd="sng">
              <a:solidFill>
                <a:srgbClr val="EBE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1"/>
            <p:cNvSpPr txBox="1"/>
            <p:nvPr/>
          </p:nvSpPr>
          <p:spPr>
            <a:xfrm>
              <a:off x="190500" y="171450"/>
              <a:ext cx="2762400" cy="14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Совсем недавно, в холодную осень, мы действительно сильно переживали за них, лечили и вкладывали всю душу в их заботу.</a:t>
              </a:r>
              <a:endParaRPr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Теперь, когда они нашли новый дом, </a:t>
              </a:r>
              <a:r>
                <a:rPr lang="ru" sz="1100" b="1">
                  <a:solidFill>
                    <a:srgbClr val="D97706"/>
                  </a:solidFill>
                  <a:latin typeface="Nunito"/>
                  <a:ea typeface="Nunito"/>
                  <a:cs typeface="Nunito"/>
                  <a:sym typeface="Nunito"/>
                </a:rPr>
                <a:t>надеемся, что они будут очень счастливы и получат всю любовь и заботу, которую заслуживают</a:t>
              </a:r>
              <a:r>
                <a:rPr lang="ru" sz="110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!</a:t>
              </a:r>
              <a:endParaRPr sz="110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8" name="Google Shape;498;p31"/>
          <p:cNvGrpSpPr/>
          <p:nvPr/>
        </p:nvGrpSpPr>
        <p:grpSpPr>
          <a:xfrm>
            <a:off x="476250" y="266700"/>
            <a:ext cx="6086325" cy="362100"/>
            <a:chOff x="0" y="-38100"/>
            <a:chExt cx="6086325" cy="362100"/>
          </a:xfrm>
        </p:grpSpPr>
        <p:sp>
          <p:nvSpPr>
            <p:cNvPr id="499" name="Google Shape;499;p31"/>
            <p:cNvSpPr/>
            <p:nvPr/>
          </p:nvSpPr>
          <p:spPr>
            <a:xfrm>
              <a:off x="0" y="0"/>
              <a:ext cx="1238400" cy="247800"/>
            </a:xfrm>
            <a:prstGeom prst="roundRect">
              <a:avLst>
                <a:gd name="adj" fmla="val 50000"/>
              </a:avLst>
            </a:prstGeom>
            <a:solidFill>
              <a:srgbClr val="E67E22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1"/>
            <p:cNvSpPr txBox="1"/>
            <p:nvPr/>
          </p:nvSpPr>
          <p:spPr>
            <a:xfrm>
              <a:off x="0" y="0"/>
              <a:ext cx="12384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>
                <a:solidFill>
                  <a:srgbClr val="D9770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01" name="Google Shape;501;p31"/>
            <p:cNvSpPr txBox="1"/>
            <p:nvPr/>
          </p:nvSpPr>
          <p:spPr>
            <a:xfrm>
              <a:off x="2276325" y="-38100"/>
              <a:ext cx="3810000" cy="3621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20" b="0">
                  <a:solidFill>
                    <a:srgbClr val="2C22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Яша и Кеша!</a:t>
              </a:r>
              <a:endParaRPr sz="2220" b="0">
                <a:solidFill>
                  <a:srgbClr val="2C22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7" name="Google Shape;507;p32"/>
          <p:cNvGrpSpPr/>
          <p:nvPr/>
        </p:nvGrpSpPr>
        <p:grpSpPr>
          <a:xfrm>
            <a:off x="2803200" y="196550"/>
            <a:ext cx="5191125" cy="381000"/>
            <a:chOff x="0" y="-38100"/>
            <a:chExt cx="5191125" cy="381000"/>
          </a:xfrm>
        </p:grpSpPr>
        <p:sp>
          <p:nvSpPr>
            <p:cNvPr id="508" name="Google Shape;508;p32"/>
            <p:cNvSpPr/>
            <p:nvPr/>
          </p:nvSpPr>
          <p:spPr>
            <a:xfrm>
              <a:off x="0" y="0"/>
              <a:ext cx="1238400" cy="266700"/>
            </a:xfrm>
            <a:prstGeom prst="roundRect">
              <a:avLst>
                <a:gd name="adj" fmla="val 50000"/>
              </a:avLst>
            </a:prstGeom>
            <a:solidFill>
              <a:srgbClr val="E67E22">
                <a:alpha val="15000"/>
              </a:srgbClr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2"/>
            <p:cNvSpPr txBox="1"/>
            <p:nvPr/>
          </p:nvSpPr>
          <p:spPr>
            <a:xfrm>
              <a:off x="0" y="0"/>
              <a:ext cx="1238400" cy="2667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>
                <a:solidFill>
                  <a:srgbClr val="D9770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10" name="Google Shape;510;p32"/>
            <p:cNvSpPr txBox="1"/>
            <p:nvPr/>
          </p:nvSpPr>
          <p:spPr>
            <a:xfrm>
              <a:off x="1381125" y="-38100"/>
              <a:ext cx="3810000" cy="3810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400" b="0">
                  <a:solidFill>
                    <a:srgbClr val="2C22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Сашка!</a:t>
              </a:r>
              <a:endParaRPr sz="2400" b="0">
                <a:solidFill>
                  <a:srgbClr val="2C22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511" name="Google Shape;511;p32"/>
          <p:cNvPicPr preferRelativeResize="0"/>
          <p:nvPr/>
        </p:nvPicPr>
        <p:blipFill rotWithShape="1">
          <a:blip r:embed="rId5">
            <a:alphaModFix/>
          </a:blip>
          <a:srcRect l="3323" r="3323"/>
          <a:stretch/>
        </p:blipFill>
        <p:spPr>
          <a:xfrm>
            <a:off x="476250" y="809625"/>
            <a:ext cx="2952900" cy="3952800"/>
          </a:xfrm>
          <a:prstGeom prst="roundRect">
            <a:avLst>
              <a:gd name="adj" fmla="val 5161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512" name="Google Shape;512;p32"/>
          <p:cNvGrpSpPr/>
          <p:nvPr/>
        </p:nvGrpSpPr>
        <p:grpSpPr>
          <a:xfrm>
            <a:off x="3619500" y="809625"/>
            <a:ext cx="5048400" cy="1905000"/>
            <a:chOff x="0" y="0"/>
            <a:chExt cx="5048400" cy="1905000"/>
          </a:xfrm>
        </p:grpSpPr>
        <p:sp>
          <p:nvSpPr>
            <p:cNvPr id="513" name="Google Shape;513;p32"/>
            <p:cNvSpPr/>
            <p:nvPr/>
          </p:nvSpPr>
          <p:spPr>
            <a:xfrm>
              <a:off x="0" y="0"/>
              <a:ext cx="5048400" cy="19050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BE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2"/>
            <p:cNvSpPr txBox="1"/>
            <p:nvPr/>
          </p:nvSpPr>
          <p:spPr>
            <a:xfrm>
              <a:off x="228600" y="190500"/>
              <a:ext cx="45912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После нескольких "приключений" Сашки, Ольга приняла решение переселить его в вкладку "</a:t>
              </a:r>
              <a:r>
                <a:rPr lang="ru" sz="1100" b="1">
                  <a:solidFill>
                    <a:srgbClr val="D97706"/>
                  </a:solidFill>
                  <a:latin typeface="Nunito"/>
                  <a:ea typeface="Nunito"/>
                  <a:cs typeface="Nunito"/>
                  <a:sym typeface="Nunito"/>
                </a:rPr>
                <a:t>нашел дом</a:t>
              </a:r>
              <a:r>
                <a:rPr lang="ru" sz="1100" b="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", забрав его насовсем.</a:t>
              </a:r>
              <a:endParaRPr sz="1100" b="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ru" sz="1100" b="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Парень успел сломать лапку и продолжает бороться с серьезным недугом, а Ольга со всей семьей заботится, оберегает и дарит тепло.</a:t>
              </a:r>
              <a:endParaRPr sz="1100" b="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515" name="Google Shape;515;p32"/>
          <p:cNvGrpSpPr/>
          <p:nvPr/>
        </p:nvGrpSpPr>
        <p:grpSpPr>
          <a:xfrm>
            <a:off x="3619500" y="2857500"/>
            <a:ext cx="5048400" cy="1905000"/>
            <a:chOff x="0" y="0"/>
            <a:chExt cx="5048400" cy="1905000"/>
          </a:xfrm>
        </p:grpSpPr>
        <p:sp>
          <p:nvSpPr>
            <p:cNvPr id="516" name="Google Shape;516;p32"/>
            <p:cNvSpPr/>
            <p:nvPr/>
          </p:nvSpPr>
          <p:spPr>
            <a:xfrm>
              <a:off x="0" y="0"/>
              <a:ext cx="5048400" cy="19050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BE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2"/>
            <p:cNvSpPr txBox="1"/>
            <p:nvPr/>
          </p:nvSpPr>
          <p:spPr>
            <a:xfrm>
              <a:off x="228600" y="190500"/>
              <a:ext cx="45912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50" b="0">
                  <a:solidFill>
                    <a:srgbClr val="3A2E2B"/>
                  </a:solidFill>
                  <a:latin typeface="Nunito"/>
                  <a:ea typeface="Nunito"/>
                  <a:cs typeface="Nunito"/>
                  <a:sym typeface="Nunito"/>
                </a:rPr>
                <a:t>Это очень важно для его восстановления, и мы </a:t>
              </a:r>
              <a:r>
                <a:rPr lang="ru" sz="1150" b="1">
                  <a:solidFill>
                    <a:srgbClr val="D97706"/>
                  </a:solidFill>
                  <a:latin typeface="Nunito"/>
                  <a:ea typeface="Nunito"/>
                  <a:cs typeface="Nunito"/>
                  <a:sym typeface="Nunito"/>
                </a:rPr>
                <a:t>надеемся, что с ее поддержкой Сашка скоро станет сильнее и счастливее!</a:t>
              </a:r>
              <a:endParaRPr sz="1150" b="0">
                <a:solidFill>
                  <a:srgbClr val="3A2E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6625" y="1178450"/>
            <a:ext cx="2699525" cy="35993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5" name="Google Shape;52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7162" y="1178425"/>
            <a:ext cx="2699525" cy="359940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6" name="Google Shape;526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7671" y="1178459"/>
            <a:ext cx="2699525" cy="359936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27" name="Google Shape;527;p33"/>
          <p:cNvSpPr txBox="1"/>
          <p:nvPr/>
        </p:nvSpPr>
        <p:spPr>
          <a:xfrm>
            <a:off x="1876713" y="393100"/>
            <a:ext cx="5480400" cy="595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Привет от подросшей красавицы Лайзы </a:t>
            </a:r>
            <a:endParaRPr sz="2000" b="1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34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7" name="Google Shape;537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Macintosh PowerPoint</Application>
  <PresentationFormat>Экран (16:9)</PresentationFormat>
  <Paragraphs>65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Nunito ExtraBold</vt:lpstr>
      <vt:lpstr>Maven Pro</vt:lpstr>
      <vt:lpstr>Nunito</vt:lpstr>
      <vt:lpstr>Momentum</vt:lpstr>
      <vt:lpstr>Благотворительный фонд спасения бездомных животных                     «Полюби бездомного котенка»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Благотворительный фонд спасения бездомных животных                     «Полюби бездомного котенка»</dc:title>
  <cp:lastModifiedBy>Microsoft Office User</cp:lastModifiedBy>
  <cp:revision>1</cp:revision>
  <dcterms:modified xsi:type="dcterms:W3CDTF">2026-09-30T08:45:52Z</dcterms:modified>
</cp:coreProperties>
</file>