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Maven Pro" pitchFamily="2" charset="0"/>
      <p:regular r:id="rId17"/>
      <p:bold r:id="rId18"/>
    </p:embeddedFont>
    <p:embeddedFont>
      <p:font typeface="Nunito" pitchFamily="2" charset="0"/>
      <p:regular r:id="rId19"/>
      <p:bold r:id="rId20"/>
      <p:italic r:id="rId21"/>
      <p:boldItalic r:id="rId22"/>
    </p:embeddedFont>
    <p:embeddedFont>
      <p:font typeface="Nunito Black" pitchFamily="2" charset="0"/>
      <p:bold r:id="rId23"/>
      <p:italic r:id="rId24"/>
      <p:boldItalic r:id="rId25"/>
    </p:embeddedFont>
    <p:embeddedFont>
      <p:font typeface="Nunito ExtraBold" panose="020F0502020204030204" pitchFamily="34" charset="0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6fa3c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c6fa3c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h6250e4a2a7df64e9_1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h6250e4a2a7df64e9_1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62762638f3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62762638f3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62762638f3_0_1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62762638f3_0_1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19aaffac44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19aaffac44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h6250e4a2a7df64e9_1_1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h6250e4a2a7df64e9_1_1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19aaffac44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19aaffac44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a56353b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a56353b0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b70df02a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b70df02a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634aeb887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634aeb887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h6250e4a2a7df64e9_1_8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h6250e4a2a7df64e9_1_8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635346b095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635346b095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62762638f3_0_2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62762638f3_0_2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c6fa3c89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c6fa3c89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 и описание (h6250e4a2a7df64e9_11_0)">
  <p:cSld name="Заголовок раздела и описание (h6250e4a2a7df64e9_11_0)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6" name="Google Shape;276;p1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g3fbe710c619_28_0)">
  <p:cSld name="Заголовок и текст (g3fbe710c619_28_0)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5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 txBox="1">
            <a:spLocks noGrp="1"/>
          </p:cNvSpPr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287" name="Google Shape;2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5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142875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89" name="Google Shape;2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/>
          <p:nvPr/>
        </p:nvSpPr>
        <p:spPr>
          <a:xfrm>
            <a:off x="2012400" y="262375"/>
            <a:ext cx="5715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0">
                <a:solidFill>
                  <a:srgbClr val="33333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Что было сделано за июль</a:t>
            </a:r>
            <a:endParaRPr sz="2400" b="0">
              <a:solidFill>
                <a:srgbClr val="33333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295" name="Google Shape;295;p16"/>
          <p:cNvPicPr preferRelativeResize="0"/>
          <p:nvPr/>
        </p:nvPicPr>
        <p:blipFill rotWithShape="1">
          <a:blip r:embed="rId4">
            <a:alphaModFix/>
          </a:blip>
          <a:srcRect l="942" r="942"/>
          <a:stretch/>
        </p:blipFill>
        <p:spPr>
          <a:xfrm>
            <a:off x="457200" y="904875"/>
            <a:ext cx="2476500" cy="3810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96" name="Google Shape;296;p16"/>
          <p:cNvGrpSpPr/>
          <p:nvPr/>
        </p:nvGrpSpPr>
        <p:grpSpPr>
          <a:xfrm>
            <a:off x="3124200" y="904875"/>
            <a:ext cx="5562600" cy="1047900"/>
            <a:chOff x="0" y="0"/>
            <a:chExt cx="5562600" cy="1047900"/>
          </a:xfrm>
        </p:grpSpPr>
        <p:sp>
          <p:nvSpPr>
            <p:cNvPr id="297" name="Google Shape;297;p16"/>
            <p:cNvSpPr/>
            <p:nvPr/>
          </p:nvSpPr>
          <p:spPr>
            <a:xfrm>
              <a:off x="0" y="0"/>
              <a:ext cx="1771800" cy="1047900"/>
            </a:xfrm>
            <a:prstGeom prst="roundRect">
              <a:avLst>
                <a:gd name="adj" fmla="val 10909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6"/>
            <p:cNvSpPr txBox="1"/>
            <p:nvPr/>
          </p:nvSpPr>
          <p:spPr>
            <a:xfrm>
              <a:off x="0" y="0"/>
              <a:ext cx="17718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 dirty="0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Движение</a:t>
              </a:r>
              <a:endParaRPr sz="1000" b="1" dirty="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300" b="0" dirty="0">
                  <a:solidFill>
                    <a:srgbClr val="22C55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Нашли дом: 3</a:t>
              </a:r>
              <a:endParaRPr sz="1300" b="0" dirty="0">
                <a:solidFill>
                  <a:srgbClr val="22C55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100" b="1" dirty="0">
                  <a:solidFill>
                    <a:srgbClr val="EAB308"/>
                  </a:solidFill>
                  <a:latin typeface="Nunito"/>
                  <a:ea typeface="Nunito"/>
                  <a:cs typeface="Nunito"/>
                  <a:sym typeface="Nunito"/>
                </a:rPr>
                <a:t>Прибыло: 12</a:t>
              </a:r>
              <a:endParaRPr sz="1100" b="1" dirty="0">
                <a:solidFill>
                  <a:srgbClr val="EAB308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00" dirty="0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Емкость: 45</a:t>
              </a:r>
              <a:endParaRPr sz="1000" dirty="0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1924050" y="0"/>
              <a:ext cx="1771800" cy="1047900"/>
            </a:xfrm>
            <a:prstGeom prst="roundRect">
              <a:avLst>
                <a:gd name="adj" fmla="val 10909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6"/>
            <p:cNvSpPr txBox="1"/>
            <p:nvPr/>
          </p:nvSpPr>
          <p:spPr>
            <a:xfrm>
              <a:off x="1924050" y="0"/>
              <a:ext cx="17718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Сборы за месяц</a:t>
              </a:r>
              <a:endParaRPr sz="1000" b="1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600" b="0">
                  <a:solidFill>
                    <a:srgbClr val="2563E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76 000 ₽</a:t>
              </a:r>
              <a:endParaRPr sz="1600" b="0">
                <a:solidFill>
                  <a:srgbClr val="2563E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90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25k неонаталы • 30k опекунские • 21k донаты</a:t>
              </a:r>
              <a:endParaRPr sz="90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3848100" y="0"/>
              <a:ext cx="1714500" cy="1047900"/>
            </a:xfrm>
            <a:prstGeom prst="roundRect">
              <a:avLst>
                <a:gd name="adj" fmla="val 10909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6"/>
            <p:cNvSpPr txBox="1"/>
            <p:nvPr/>
          </p:nvSpPr>
          <p:spPr>
            <a:xfrm>
              <a:off x="3848100" y="0"/>
              <a:ext cx="1714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 b="1">
                  <a:solidFill>
                    <a:srgbClr val="666666"/>
                  </a:solidFill>
                  <a:latin typeface="Nunito"/>
                  <a:ea typeface="Nunito"/>
                  <a:cs typeface="Nunito"/>
                  <a:sym typeface="Nunito"/>
                </a:rPr>
                <a:t>Соцсети (VK)</a:t>
              </a:r>
              <a:endParaRPr sz="1000" b="1">
                <a:solidFill>
                  <a:srgbClr val="666666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500" b="0">
                  <a:solidFill>
                    <a:srgbClr val="0077F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+110 чел</a:t>
              </a:r>
              <a:endParaRPr sz="1500" b="0">
                <a:solidFill>
                  <a:srgbClr val="0077F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00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Всего подписчиков: </a:t>
              </a:r>
              <a:r>
                <a:rPr lang="ru" sz="1000" b="1">
                  <a:solidFill>
                    <a:srgbClr val="555555"/>
                  </a:solidFill>
                  <a:latin typeface="Nunito"/>
                  <a:ea typeface="Nunito"/>
                  <a:cs typeface="Nunito"/>
                  <a:sym typeface="Nunito"/>
                </a:rPr>
                <a:t>484</a:t>
              </a:r>
              <a:endParaRPr sz="1000">
                <a:solidFill>
                  <a:srgbClr val="55555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03" name="Google Shape;303;p16"/>
          <p:cNvGrpSpPr/>
          <p:nvPr/>
        </p:nvGrpSpPr>
        <p:grpSpPr>
          <a:xfrm>
            <a:off x="3124200" y="2095500"/>
            <a:ext cx="5562750" cy="2619300"/>
            <a:chOff x="0" y="0"/>
            <a:chExt cx="5562750" cy="2619300"/>
          </a:xfrm>
        </p:grpSpPr>
        <p:sp>
          <p:nvSpPr>
            <p:cNvPr id="304" name="Google Shape;304;p16"/>
            <p:cNvSpPr/>
            <p:nvPr/>
          </p:nvSpPr>
          <p:spPr>
            <a:xfrm>
              <a:off x="0" y="0"/>
              <a:ext cx="5562600" cy="762000"/>
            </a:xfrm>
            <a:prstGeom prst="roundRect">
              <a:avLst>
                <a:gd name="adj" fmla="val 15000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6"/>
            <p:cNvSpPr txBox="1"/>
            <p:nvPr/>
          </p:nvSpPr>
          <p:spPr>
            <a:xfrm>
              <a:off x="0" y="0"/>
              <a:ext cx="55626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14300" rIns="152400" bIns="1143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10" b="1">
                  <a:solidFill>
                    <a:srgbClr val="1E293B"/>
                  </a:solidFill>
                  <a:latin typeface="Nunito"/>
                  <a:ea typeface="Nunito"/>
                  <a:cs typeface="Nunito"/>
                  <a:sym typeface="Nunito"/>
                </a:rPr>
                <a:t>Приют в Колтушах</a:t>
              </a:r>
              <a:endParaRPr sz="1110" b="1">
                <a:solidFill>
                  <a:srgbClr val="1E293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971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rPr>
                <a:t>За один день поступило 8 животных, включая ослабленного малыша Алёшку. </a:t>
              </a:r>
              <a:br>
                <a:rPr lang="ru" sz="971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rPr>
              </a:br>
              <a:r>
                <a:rPr lang="ru" sz="971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rPr>
                <a:t>Меньше чем через неделю он уехал в новый дом!</a:t>
              </a:r>
              <a:endParaRPr sz="971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0" y="876300"/>
              <a:ext cx="2705100" cy="1743000"/>
            </a:xfrm>
            <a:prstGeom prst="roundRect">
              <a:avLst>
                <a:gd name="adj" fmla="val 6557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6"/>
            <p:cNvSpPr txBox="1"/>
            <p:nvPr/>
          </p:nvSpPr>
          <p:spPr>
            <a:xfrm>
              <a:off x="0" y="876300"/>
              <a:ext cx="2705100" cy="17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33350" bIns="133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 dirty="0">
                  <a:solidFill>
                    <a:srgbClr val="1E293B"/>
                  </a:solidFill>
                  <a:latin typeface="Nunito"/>
                  <a:ea typeface="Nunito"/>
                  <a:cs typeface="Nunito"/>
                  <a:sym typeface="Nunito"/>
                </a:rPr>
                <a:t>Лечение и профилактика</a:t>
              </a:r>
              <a:endParaRPr sz="1200" b="1" dirty="0">
                <a:solidFill>
                  <a:srgbClr val="1E293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" sz="1050" dirty="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rPr>
                <a:t>Провели плановую обработку животных во всех локациях фонда.</a:t>
              </a:r>
              <a:endParaRPr sz="1050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2838450" y="876300"/>
              <a:ext cx="2724300" cy="1743000"/>
            </a:xfrm>
            <a:prstGeom prst="roundRect">
              <a:avLst>
                <a:gd name="adj" fmla="val 6557"/>
              </a:avLst>
            </a:prstGeom>
            <a:solidFill>
              <a:srgbClr val="FFFFFF">
                <a:alpha val="9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6"/>
            <p:cNvSpPr txBox="1"/>
            <p:nvPr/>
          </p:nvSpPr>
          <p:spPr>
            <a:xfrm>
              <a:off x="2838450" y="876300"/>
              <a:ext cx="2724300" cy="17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133350" rIns="133350" bIns="133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1E293B"/>
                  </a:solidFill>
                  <a:latin typeface="Nunito"/>
                  <a:ea typeface="Nunito"/>
                  <a:cs typeface="Nunito"/>
                  <a:sym typeface="Nunito"/>
                </a:rPr>
                <a:t>Сезонная динамика</a:t>
              </a:r>
              <a:endParaRPr sz="1200" b="1">
                <a:solidFill>
                  <a:srgbClr val="1E293B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475569"/>
                  </a:solidFill>
                  <a:latin typeface="Nunito"/>
                  <a:ea typeface="Nunito"/>
                  <a:cs typeface="Nunito"/>
                  <a:sym typeface="Nunito"/>
                </a:rPr>
                <a:t>Из-за «мёртвого сезона» пристройство котиков проходит менее активно, продолжаем привлекать внимание к подопечным.</a:t>
              </a:r>
              <a:endParaRPr sz="105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7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16" name="Google Shape;31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7"/>
          <p:cNvPicPr preferRelativeResize="0"/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0" y="0"/>
            <a:ext cx="9112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7"/>
          <p:cNvSpPr txBox="1"/>
          <p:nvPr/>
        </p:nvSpPr>
        <p:spPr>
          <a:xfrm>
            <a:off x="2560525" y="2021475"/>
            <a:ext cx="31446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9" name="Google Shape;319;p17"/>
          <p:cNvSpPr txBox="1"/>
          <p:nvPr/>
        </p:nvSpPr>
        <p:spPr>
          <a:xfrm>
            <a:off x="2616675" y="1970925"/>
            <a:ext cx="36183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PRO-МИКСПЛАТ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8"/>
          <p:cNvSpPr txBox="1"/>
          <p:nvPr/>
        </p:nvSpPr>
        <p:spPr>
          <a:xfrm>
            <a:off x="2897650" y="242300"/>
            <a:ext cx="4694400" cy="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26" name="Google Shape;326;p18" title="547233473700469028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626" y="387450"/>
            <a:ext cx="2098975" cy="4368598"/>
          </a:xfrm>
          <a:prstGeom prst="rect">
            <a:avLst/>
          </a:prstGeom>
          <a:noFill/>
          <a:ln>
            <a:noFill/>
          </a:ln>
          <a:effectLst>
            <a:outerShdw blurRad="128588" dist="4762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7" name="Google Shape;327;p18" title="Снимок экрана 2025-07-21 в 10.09.5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9212" y="962800"/>
            <a:ext cx="3027074" cy="3793252"/>
          </a:xfrm>
          <a:prstGeom prst="rect">
            <a:avLst/>
          </a:prstGeom>
          <a:noFill/>
          <a:ln>
            <a:noFill/>
          </a:ln>
          <a:effectLst>
            <a:outerShdw blurRad="157163" dist="3810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8" name="Google Shape;328;p18" title="Снимок экрана 2025-07-21 в 10.10.1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6876" y="972200"/>
            <a:ext cx="3027074" cy="3774451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9" name="Google Shape;329;p18"/>
          <p:cNvSpPr txBox="1"/>
          <p:nvPr/>
        </p:nvSpPr>
        <p:spPr>
          <a:xfrm>
            <a:off x="3956950" y="299300"/>
            <a:ext cx="4917000" cy="335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пожертвования</a:t>
            </a:r>
            <a:r>
              <a:rPr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2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36" name="Google Shape;33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9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9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/>
          <p:nvPr/>
        </p:nvSpPr>
        <p:spPr>
          <a:xfrm>
            <a:off x="457200" y="381000"/>
            <a:ext cx="4572000" cy="571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>
                <a:solidFill>
                  <a:srgbClr val="2C22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август</a:t>
            </a:r>
            <a:endParaRPr sz="2600" b="0">
              <a:solidFill>
                <a:srgbClr val="2C22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344" name="Google Shape;344;p20"/>
          <p:cNvGrpSpPr/>
          <p:nvPr/>
        </p:nvGrpSpPr>
        <p:grpSpPr>
          <a:xfrm>
            <a:off x="457200" y="1066800"/>
            <a:ext cx="4572000" cy="1104900"/>
            <a:chOff x="0" y="0"/>
            <a:chExt cx="4572000" cy="1104900"/>
          </a:xfrm>
        </p:grpSpPr>
        <p:sp>
          <p:nvSpPr>
            <p:cNvPr id="345" name="Google Shape;345;p20"/>
            <p:cNvSpPr/>
            <p:nvPr/>
          </p:nvSpPr>
          <p:spPr>
            <a:xfrm>
              <a:off x="0" y="0"/>
              <a:ext cx="4572000" cy="1104900"/>
            </a:xfrm>
            <a:prstGeom prst="roundRect">
              <a:avLst>
                <a:gd name="adj" fmla="val 12068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0"/>
            <p:cNvSpPr txBox="1"/>
            <p:nvPr/>
          </p:nvSpPr>
          <p:spPr>
            <a:xfrm>
              <a:off x="0" y="0"/>
              <a:ext cx="45720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70" b="0">
                  <a:solidFill>
                    <a:srgbClr val="D97706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01</a:t>
              </a:r>
              <a:endParaRPr sz="1190"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5" b="1">
                  <a:solidFill>
                    <a:srgbClr val="2C221E"/>
                  </a:solidFill>
                  <a:latin typeface="Nunito"/>
                  <a:ea typeface="Nunito"/>
                  <a:cs typeface="Nunito"/>
                  <a:sym typeface="Nunito"/>
                </a:rPr>
                <a:t>PR и соцсети</a:t>
              </a:r>
              <a:endParaRPr sz="1105" b="1">
                <a:solidFill>
                  <a:srgbClr val="2C22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893" b="0">
                  <a:solidFill>
                    <a:srgbClr val="574A43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и расширить активную PR кампанию о приюте в соц. сетях.</a:t>
              </a:r>
              <a:endParaRPr sz="893" b="0">
                <a:solidFill>
                  <a:srgbClr val="574A4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47" name="Google Shape;347;p20"/>
          <p:cNvGrpSpPr/>
          <p:nvPr/>
        </p:nvGrpSpPr>
        <p:grpSpPr>
          <a:xfrm>
            <a:off x="457200" y="2286000"/>
            <a:ext cx="4572000" cy="1104900"/>
            <a:chOff x="0" y="0"/>
            <a:chExt cx="4572000" cy="1104900"/>
          </a:xfrm>
        </p:grpSpPr>
        <p:sp>
          <p:nvSpPr>
            <p:cNvPr id="348" name="Google Shape;348;p20"/>
            <p:cNvSpPr/>
            <p:nvPr/>
          </p:nvSpPr>
          <p:spPr>
            <a:xfrm>
              <a:off x="0" y="0"/>
              <a:ext cx="4572000" cy="1104900"/>
            </a:xfrm>
            <a:prstGeom prst="roundRect">
              <a:avLst>
                <a:gd name="adj" fmla="val 12068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0"/>
            <p:cNvSpPr txBox="1"/>
            <p:nvPr/>
          </p:nvSpPr>
          <p:spPr>
            <a:xfrm>
              <a:off x="0" y="0"/>
              <a:ext cx="45720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870" b="0">
                  <a:solidFill>
                    <a:srgbClr val="22C55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02</a:t>
              </a:r>
              <a:endParaRPr sz="1190"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5" b="1">
                  <a:solidFill>
                    <a:srgbClr val="2C221E"/>
                  </a:solidFill>
                  <a:latin typeface="Nunito"/>
                  <a:ea typeface="Nunito"/>
                  <a:cs typeface="Nunito"/>
                  <a:sym typeface="Nunito"/>
                </a:rPr>
                <a:t>Пристройство подопечных</a:t>
              </a:r>
              <a:endParaRPr sz="1105" b="1">
                <a:solidFill>
                  <a:srgbClr val="2C22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893" b="0">
                  <a:solidFill>
                    <a:srgbClr val="574A43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работу по пристройству окрепших и социализированных котят, котов и кошек.</a:t>
              </a:r>
              <a:endParaRPr sz="893" b="0">
                <a:solidFill>
                  <a:srgbClr val="574A4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50" name="Google Shape;350;p20"/>
          <p:cNvGrpSpPr/>
          <p:nvPr/>
        </p:nvGrpSpPr>
        <p:grpSpPr>
          <a:xfrm>
            <a:off x="457200" y="3505200"/>
            <a:ext cx="4572000" cy="1104900"/>
            <a:chOff x="0" y="0"/>
            <a:chExt cx="4572000" cy="1104900"/>
          </a:xfrm>
        </p:grpSpPr>
        <p:sp>
          <p:nvSpPr>
            <p:cNvPr id="351" name="Google Shape;351;p20"/>
            <p:cNvSpPr/>
            <p:nvPr/>
          </p:nvSpPr>
          <p:spPr>
            <a:xfrm>
              <a:off x="0" y="0"/>
              <a:ext cx="4572000" cy="1104900"/>
            </a:xfrm>
            <a:prstGeom prst="roundRect">
              <a:avLst>
                <a:gd name="adj" fmla="val 12068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0"/>
            <p:cNvSpPr txBox="1"/>
            <p:nvPr/>
          </p:nvSpPr>
          <p:spPr>
            <a:xfrm>
              <a:off x="0" y="0"/>
              <a:ext cx="45720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2200" b="0">
                  <a:solidFill>
                    <a:srgbClr val="2563E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03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 b="1">
                  <a:solidFill>
                    <a:srgbClr val="2C221E"/>
                  </a:solidFill>
                  <a:latin typeface="Nunito"/>
                  <a:ea typeface="Nunito"/>
                  <a:cs typeface="Nunito"/>
                  <a:sym typeface="Nunito"/>
                </a:rPr>
                <a:t>Поиск команды</a:t>
              </a:r>
              <a:endParaRPr sz="1300" b="1">
                <a:solidFill>
                  <a:srgbClr val="2C221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ru" sz="1050" b="0">
                  <a:solidFill>
                    <a:srgbClr val="574A43"/>
                  </a:solidFill>
                  <a:latin typeface="Nunito"/>
                  <a:ea typeface="Nunito"/>
                  <a:cs typeface="Nunito"/>
                  <a:sym typeface="Nunito"/>
                </a:rPr>
                <a:t>Продолжить поиск волонтеров, котоняни на неполную ставку.</a:t>
              </a:r>
              <a:endParaRPr sz="1050" b="0">
                <a:solidFill>
                  <a:srgbClr val="574A4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pic>
        <p:nvPicPr>
          <p:cNvPr id="353" name="Google Shape;353;p20"/>
          <p:cNvPicPr preferRelativeResize="0"/>
          <p:nvPr/>
        </p:nvPicPr>
        <p:blipFill rotWithShape="1">
          <a:blip r:embed="rId4">
            <a:alphaModFix/>
          </a:blip>
          <a:srcRect t="3332" b="3332"/>
          <a:stretch/>
        </p:blipFill>
        <p:spPr>
          <a:xfrm>
            <a:off x="5257800" y="342900"/>
            <a:ext cx="3429000" cy="4267200"/>
          </a:xfrm>
          <a:prstGeom prst="roundRect">
            <a:avLst>
              <a:gd name="adj" fmla="val 4444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1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9" name="Google Shape;3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1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1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2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9" name="Google Shape;369;p22"/>
          <p:cNvSpPr txBox="1"/>
          <p:nvPr/>
        </p:nvSpPr>
        <p:spPr>
          <a:xfrm>
            <a:off x="2167450" y="168525"/>
            <a:ext cx="56256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 от Алешки</a:t>
            </a: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0" name="Google Shape;370;p22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1" name="Google Shape;371;p22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2" name="Google Shape;372;p22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73" name="Google Shape;373;p22" title="5463326068871139554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75" y="1003513"/>
            <a:ext cx="4929002" cy="3696751"/>
          </a:xfrm>
          <a:prstGeom prst="rect">
            <a:avLst/>
          </a:prstGeom>
          <a:noFill/>
          <a:ln>
            <a:noFill/>
          </a:ln>
          <a:effectLst>
            <a:outerShdw blurRad="85725" dist="47625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74" name="Google Shape;374;p22" title="5463096447034586283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5550" y="794513"/>
            <a:ext cx="3086076" cy="4114774"/>
          </a:xfrm>
          <a:prstGeom prst="rect">
            <a:avLst/>
          </a:prstGeom>
          <a:noFill/>
          <a:ln>
            <a:noFill/>
          </a:ln>
          <a:effectLst>
            <a:outerShdw blurRad="71438" dist="47625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23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2" name="Google Shape;382;p23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" name="Google Shape;383;p23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4" name="Google Shape;384;p23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5" name="Google Shape;385;p23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6" name="Google Shape;386;p23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7" name="Google Shape;387;p23" descr="🐶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3" descr="❤️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3"/>
          <p:cNvSpPr txBox="1"/>
          <p:nvPr/>
        </p:nvSpPr>
        <p:spPr>
          <a:xfrm>
            <a:off x="1931625" y="89850"/>
            <a:ext cx="5502900" cy="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Кото-фото-приветы от Мэри и Багиры</a:t>
            </a: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0" name="Google Shape;390;p23" title="545190387822532644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299" y="706175"/>
            <a:ext cx="3036226" cy="4048301"/>
          </a:xfrm>
          <a:prstGeom prst="rect">
            <a:avLst/>
          </a:prstGeom>
          <a:noFill/>
          <a:ln>
            <a:noFill/>
          </a:ln>
          <a:effectLst>
            <a:outerShdw blurRad="85725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91" name="Google Shape;391;p23"/>
          <p:cNvSpPr txBox="1"/>
          <p:nvPr/>
        </p:nvSpPr>
        <p:spPr>
          <a:xfrm>
            <a:off x="5640775" y="1662550"/>
            <a:ext cx="3527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2" name="Google Shape;392;p23" title="544950258777993890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8775" y="895156"/>
            <a:ext cx="4497776" cy="3373332"/>
          </a:xfrm>
          <a:prstGeom prst="rect">
            <a:avLst/>
          </a:prstGeom>
          <a:noFill/>
          <a:ln>
            <a:noFill/>
          </a:ln>
          <a:effectLst>
            <a:outerShdw blurRad="85725" dist="381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93" name="Google Shape;393;p23"/>
          <p:cNvSpPr txBox="1"/>
          <p:nvPr/>
        </p:nvSpPr>
        <p:spPr>
          <a:xfrm>
            <a:off x="1864275" y="4754475"/>
            <a:ext cx="1605900" cy="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Мэри</a:t>
            </a:r>
            <a:endParaRPr sz="13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4" name="Google Shape;394;p23"/>
          <p:cNvSpPr txBox="1"/>
          <p:nvPr/>
        </p:nvSpPr>
        <p:spPr>
          <a:xfrm>
            <a:off x="5900375" y="4426650"/>
            <a:ext cx="2481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Багира</a:t>
            </a:r>
            <a:endParaRPr sz="13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4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0" name="Google Shape;40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4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4"/>
          <p:cNvSpPr txBox="1"/>
          <p:nvPr/>
        </p:nvSpPr>
        <p:spPr>
          <a:xfrm>
            <a:off x="2627900" y="2032700"/>
            <a:ext cx="3908400" cy="819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PRO-НОВЕНЬКИХ</a:t>
            </a: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endParaRPr sz="30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5"/>
          <p:cNvSpPr txBox="1"/>
          <p:nvPr/>
        </p:nvSpPr>
        <p:spPr>
          <a:xfrm>
            <a:off x="476250" y="33337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b="0">
                <a:solidFill>
                  <a:srgbClr val="2C1A0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новенькие</a:t>
            </a:r>
            <a:endParaRPr sz="2600" b="0">
              <a:solidFill>
                <a:srgbClr val="2C1A0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410" name="Google Shape;410;p25"/>
          <p:cNvGrpSpPr/>
          <p:nvPr/>
        </p:nvGrpSpPr>
        <p:grpSpPr>
          <a:xfrm>
            <a:off x="476250" y="904875"/>
            <a:ext cx="4762500" cy="1047900"/>
            <a:chOff x="0" y="0"/>
            <a:chExt cx="4762500" cy="1047900"/>
          </a:xfrm>
        </p:grpSpPr>
        <p:sp>
          <p:nvSpPr>
            <p:cNvPr id="411" name="Google Shape;411;p25"/>
            <p:cNvSpPr/>
            <p:nvPr/>
          </p:nvSpPr>
          <p:spPr>
            <a:xfrm>
              <a:off x="0" y="0"/>
              <a:ext cx="4762500" cy="1047900"/>
            </a:xfrm>
            <a:prstGeom prst="roundRect">
              <a:avLst>
                <a:gd name="adj" fmla="val 12727"/>
              </a:avLst>
            </a:prstGeom>
            <a:solidFill>
              <a:srgbClr val="FFFFFF">
                <a:alpha val="8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5"/>
            <p:cNvSpPr txBox="1"/>
            <p:nvPr/>
          </p:nvSpPr>
          <p:spPr>
            <a:xfrm>
              <a:off x="0" y="0"/>
              <a:ext cx="4762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>
                  <a:solidFill>
                    <a:srgbClr val="A84315"/>
                  </a:solidFill>
                  <a:latin typeface="Nunito"/>
                  <a:ea typeface="Nunito"/>
                  <a:cs typeface="Nunito"/>
                  <a:sym typeface="Nunito"/>
                </a:rPr>
                <a:t>📅 Вечер 01.07 — Звонок из ветстанции</a:t>
              </a:r>
              <a:endParaRPr sz="1200" b="1">
                <a:solidFill>
                  <a:srgbClr val="A8431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ru" sz="110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На крыльце ветстанции оставлена спортивная сумка с животными. По словам принесшего человека, найдены на кладбище.</a:t>
              </a:r>
              <a:endParaRPr sz="1100">
                <a:solidFill>
                  <a:srgbClr val="4A352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3" name="Google Shape;413;p25"/>
          <p:cNvGrpSpPr/>
          <p:nvPr/>
        </p:nvGrpSpPr>
        <p:grpSpPr>
          <a:xfrm>
            <a:off x="476250" y="2076450"/>
            <a:ext cx="4762500" cy="1476300"/>
            <a:chOff x="0" y="0"/>
            <a:chExt cx="4762500" cy="1476300"/>
          </a:xfrm>
        </p:grpSpPr>
        <p:sp>
          <p:nvSpPr>
            <p:cNvPr id="414" name="Google Shape;414;p25"/>
            <p:cNvSpPr/>
            <p:nvPr/>
          </p:nvSpPr>
          <p:spPr>
            <a:xfrm>
              <a:off x="0" y="0"/>
              <a:ext cx="4762500" cy="1476300"/>
            </a:xfrm>
            <a:prstGeom prst="roundRect">
              <a:avLst>
                <a:gd name="adj" fmla="val 9032"/>
              </a:avLst>
            </a:prstGeom>
            <a:solidFill>
              <a:srgbClr val="FFFFFF">
                <a:alpha val="8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5"/>
            <p:cNvSpPr txBox="1"/>
            <p:nvPr/>
          </p:nvSpPr>
          <p:spPr>
            <a:xfrm>
              <a:off x="0" y="0"/>
              <a:ext cx="47625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52400" rIns="190500" bIns="1524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 b="1" dirty="0">
                  <a:solidFill>
                    <a:srgbClr val="A84315"/>
                  </a:solidFill>
                  <a:latin typeface="Nunito"/>
                  <a:ea typeface="Nunito"/>
                  <a:cs typeface="Nunito"/>
                  <a:sym typeface="Nunito"/>
                </a:rPr>
                <a:t>🔍 По факту в сумке:</a:t>
              </a:r>
              <a:endParaRPr sz="1200" b="1" dirty="0">
                <a:solidFill>
                  <a:srgbClr val="A8431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457200" lvl="0" indent="-295275" algn="l" rtl="0">
                <a:spcBef>
                  <a:spcPts val="450"/>
                </a:spcBef>
                <a:spcAft>
                  <a:spcPts val="0"/>
                </a:spcAft>
                <a:buClr>
                  <a:srgbClr val="4A3525"/>
                </a:buClr>
                <a:buSzPts val="1050"/>
                <a:buFont typeface="Nunito"/>
                <a:buChar char="●"/>
              </a:pPr>
              <a:r>
                <a:rPr lang="ru" sz="1050" b="1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2 взрослые кошки</a:t>
              </a:r>
              <a:r>
                <a:rPr lang="ru" sz="1050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 и </a:t>
              </a:r>
              <a:r>
                <a:rPr lang="ru" sz="1050" b="1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6 котят</a:t>
              </a:r>
              <a:r>
                <a:rPr lang="ru" sz="1050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 (3 совсем маленьких, 3 постарше).</a:t>
              </a:r>
              <a:endParaRPr sz="1050" dirty="0">
                <a:solidFill>
                  <a:srgbClr val="4A352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457200" lvl="0" indent="-295275" algn="l" rtl="0">
                <a:spcBef>
                  <a:spcPts val="300"/>
                </a:spcBef>
                <a:spcAft>
                  <a:spcPts val="0"/>
                </a:spcAft>
                <a:buClr>
                  <a:srgbClr val="4A3525"/>
                </a:buClr>
                <a:buSzPts val="1050"/>
                <a:buFont typeface="Nunito"/>
                <a:buChar char="●"/>
              </a:pPr>
              <a:r>
                <a:rPr lang="ru" sz="1050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Одна кошка - мама старших котят.</a:t>
              </a:r>
              <a:endParaRPr sz="1050" dirty="0">
                <a:solidFill>
                  <a:srgbClr val="4A3525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457200" lvl="0" indent="-295275" algn="l" rtl="0">
                <a:spcBef>
                  <a:spcPts val="300"/>
                </a:spcBef>
                <a:spcAft>
                  <a:spcPts val="0"/>
                </a:spcAft>
                <a:buClr>
                  <a:srgbClr val="4A3525"/>
                </a:buClr>
                <a:buSzPts val="1050"/>
                <a:buFont typeface="Nunito"/>
                <a:buChar char="●"/>
              </a:pPr>
              <a:r>
                <a:rPr lang="ru" sz="1050" dirty="0">
                  <a:solidFill>
                    <a:srgbClr val="4A3525"/>
                  </a:solidFill>
                  <a:latin typeface="Nunito"/>
                  <a:ea typeface="Nunito"/>
                  <a:cs typeface="Nunito"/>
                  <a:sym typeface="Nunito"/>
                </a:rPr>
                <a:t>Вторая кошка никому не мама, чьи малыши - загадка.</a:t>
              </a:r>
              <a:endParaRPr sz="1050" dirty="0">
                <a:solidFill>
                  <a:srgbClr val="4A3525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6" name="Google Shape;416;p25"/>
          <p:cNvGrpSpPr/>
          <p:nvPr/>
        </p:nvGrpSpPr>
        <p:grpSpPr>
          <a:xfrm>
            <a:off x="476250" y="3676650"/>
            <a:ext cx="4762500" cy="952500"/>
            <a:chOff x="0" y="0"/>
            <a:chExt cx="4762500" cy="952500"/>
          </a:xfrm>
        </p:grpSpPr>
        <p:sp>
          <p:nvSpPr>
            <p:cNvPr id="417" name="Google Shape;417;p25"/>
            <p:cNvSpPr/>
            <p:nvPr/>
          </p:nvSpPr>
          <p:spPr>
            <a:xfrm>
              <a:off x="0" y="0"/>
              <a:ext cx="4762500" cy="952500"/>
            </a:xfrm>
            <a:prstGeom prst="roundRect">
              <a:avLst>
                <a:gd name="adj" fmla="val 14000"/>
              </a:avLst>
            </a:prstGeom>
            <a:solidFill>
              <a:srgbClr val="78351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5"/>
            <p:cNvSpPr txBox="1"/>
            <p:nvPr/>
          </p:nvSpPr>
          <p:spPr>
            <a:xfrm>
              <a:off x="0" y="0"/>
              <a:ext cx="4762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600" tIns="0" rIns="22860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600" b="0">
                  <a:solidFill>
                    <a:srgbClr val="FCE3AD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+8</a:t>
              </a:r>
              <a:endParaRPr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400" b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Усатых морд за один вечер!</a:t>
              </a:r>
              <a:endParaRPr sz="14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ru" sz="1050">
                  <a:solidFill>
                    <a:srgbClr val="F3D8C3"/>
                  </a:solidFill>
                  <a:latin typeface="Nunito"/>
                  <a:ea typeface="Nunito"/>
                  <a:cs typeface="Nunito"/>
                  <a:sym typeface="Nunito"/>
                </a:rPr>
                <a:t>Все питомцы приняты под нашу опеку и заботу.</a:t>
              </a:r>
              <a:endParaRPr sz="1050">
                <a:solidFill>
                  <a:srgbClr val="F3D8C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419" name="Google Shape;419;p25"/>
          <p:cNvGrpSpPr/>
          <p:nvPr/>
        </p:nvGrpSpPr>
        <p:grpSpPr>
          <a:xfrm>
            <a:off x="5438775" y="866775"/>
            <a:ext cx="3267000" cy="3800400"/>
            <a:chOff x="-38100" y="-38100"/>
            <a:chExt cx="3267000" cy="3800400"/>
          </a:xfrm>
        </p:grpSpPr>
        <p:sp>
          <p:nvSpPr>
            <p:cNvPr id="420" name="Google Shape;420;p25"/>
            <p:cNvSpPr/>
            <p:nvPr/>
          </p:nvSpPr>
          <p:spPr>
            <a:xfrm>
              <a:off x="-38100" y="-38100"/>
              <a:ext cx="3267000" cy="3800400"/>
            </a:xfrm>
            <a:prstGeom prst="roundRect">
              <a:avLst>
                <a:gd name="adj" fmla="val 5830"/>
              </a:avLst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21" name="Google Shape;421;p25"/>
            <p:cNvPicPr preferRelativeResize="0"/>
            <p:nvPr/>
          </p:nvPicPr>
          <p:blipFill rotWithShape="1">
            <a:blip r:embed="rId5">
              <a:alphaModFix/>
            </a:blip>
            <a:srcRect t="6232" b="6232"/>
            <a:stretch/>
          </p:blipFill>
          <p:spPr>
            <a:xfrm>
              <a:off x="0" y="0"/>
              <a:ext cx="3190800" cy="3724200"/>
            </a:xfrm>
            <a:prstGeom prst="roundRect">
              <a:avLst>
                <a:gd name="adj" fmla="val 4776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6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9" name="Google Shape;429;p26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Наши новенькие </a:t>
            </a:r>
            <a:endParaRPr sz="25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0" name="Google Shape;430;p26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1" name="Google Shape;431;p26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2" name="Google Shape;432;p26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3" name="Google Shape;433;p26"/>
          <p:cNvSpPr txBox="1"/>
          <p:nvPr/>
        </p:nvSpPr>
        <p:spPr>
          <a:xfrm>
            <a:off x="1268875" y="3806650"/>
            <a:ext cx="3627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34" name="Google Shape;434;p26" title="542034536906738382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275" y="909625"/>
            <a:ext cx="2796350" cy="3728432"/>
          </a:xfrm>
          <a:prstGeom prst="rect">
            <a:avLst/>
          </a:prstGeom>
          <a:noFill/>
          <a:ln>
            <a:noFill/>
          </a:ln>
          <a:effectLst>
            <a:outerShdw blurRad="11430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5" name="Google Shape;435;p26" title="542253095766523865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3825" y="909625"/>
            <a:ext cx="2796355" cy="3728474"/>
          </a:xfrm>
          <a:prstGeom prst="rect">
            <a:avLst/>
          </a:prstGeom>
          <a:noFill/>
          <a:ln>
            <a:noFill/>
          </a:ln>
          <a:effectLst>
            <a:outerShdw blurRad="100013" dist="571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6" name="Google Shape;436;p26" title="5420345369067383843 (1)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1375" y="909625"/>
            <a:ext cx="2796350" cy="3728458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37" name="Google Shape;437;p26"/>
          <p:cNvSpPr txBox="1"/>
          <p:nvPr/>
        </p:nvSpPr>
        <p:spPr>
          <a:xfrm>
            <a:off x="1179200" y="4638100"/>
            <a:ext cx="1257900" cy="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Ариша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8" name="Google Shape;438;p26"/>
          <p:cNvSpPr txBox="1"/>
          <p:nvPr/>
        </p:nvSpPr>
        <p:spPr>
          <a:xfrm>
            <a:off x="3565700" y="4677400"/>
            <a:ext cx="2352600" cy="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Совик, Дымок, Уголек 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9" name="Google Shape;439;p26"/>
          <p:cNvSpPr txBox="1"/>
          <p:nvPr/>
        </p:nvSpPr>
        <p:spPr>
          <a:xfrm>
            <a:off x="7187425" y="4638100"/>
            <a:ext cx="1797000" cy="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Алина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7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8" name="Google Shape;448;p27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9" name="Google Shape;449;p27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0" name="Google Shape;450;p27"/>
          <p:cNvSpPr txBox="1"/>
          <p:nvPr/>
        </p:nvSpPr>
        <p:spPr>
          <a:xfrm>
            <a:off x="3303125" y="265400"/>
            <a:ext cx="31269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1" name="Google Shape;451;p27"/>
          <p:cNvSpPr txBox="1"/>
          <p:nvPr/>
        </p:nvSpPr>
        <p:spPr>
          <a:xfrm>
            <a:off x="6491675" y="1030975"/>
            <a:ext cx="2220600" cy="3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52" name="Google Shape;452;p27" descr="🐶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27" descr="❤️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3048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27" title="5424782757478920369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075" y="634900"/>
            <a:ext cx="2905274" cy="3873699"/>
          </a:xfrm>
          <a:prstGeom prst="rect">
            <a:avLst/>
          </a:prstGeom>
          <a:noFill/>
          <a:ln>
            <a:noFill/>
          </a:ln>
          <a:effectLst>
            <a:outerShdw blurRad="100013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5" name="Google Shape;455;p27" title="5436356045074201369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9013" y="736991"/>
            <a:ext cx="2842726" cy="3790285"/>
          </a:xfrm>
          <a:prstGeom prst="rect">
            <a:avLst/>
          </a:prstGeom>
          <a:noFill/>
          <a:ln>
            <a:noFill/>
          </a:ln>
          <a:effectLst>
            <a:outerShdw blurRad="11430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6" name="Google Shape;456;p27" title="5424782757478920364 (1)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74425" y="658900"/>
            <a:ext cx="2959850" cy="3946467"/>
          </a:xfrm>
          <a:prstGeom prst="rect">
            <a:avLst/>
          </a:prstGeom>
          <a:noFill/>
          <a:ln>
            <a:noFill/>
          </a:ln>
          <a:effectLst>
            <a:outerShdw blurRad="85725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57" name="Google Shape;457;p27"/>
          <p:cNvSpPr txBox="1"/>
          <p:nvPr/>
        </p:nvSpPr>
        <p:spPr>
          <a:xfrm>
            <a:off x="1079550" y="4604350"/>
            <a:ext cx="2122500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Жорка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8" name="Google Shape;458;p27"/>
          <p:cNvSpPr txBox="1"/>
          <p:nvPr/>
        </p:nvSpPr>
        <p:spPr>
          <a:xfrm>
            <a:off x="4194450" y="4590550"/>
            <a:ext cx="2167500" cy="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Кира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9" name="Google Shape;459;p27"/>
          <p:cNvSpPr txBox="1"/>
          <p:nvPr/>
        </p:nvSpPr>
        <p:spPr>
          <a:xfrm>
            <a:off x="7086375" y="4638250"/>
            <a:ext cx="1797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i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Алешка</a:t>
            </a:r>
            <a:endParaRPr sz="1500" i="1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8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lang="ru" sz="30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69" name="Google Shape;46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Macintosh PowerPoint</Application>
  <PresentationFormat>Экран (16:9)</PresentationFormat>
  <Paragraphs>56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Nunito ExtraBold</vt:lpstr>
      <vt:lpstr>Maven Pro</vt:lpstr>
      <vt:lpstr>Nunito</vt:lpstr>
      <vt:lpstr>Nunito Black</vt:lpstr>
      <vt:lpstr>Momentum</vt:lpstr>
      <vt:lpstr>Благотворительный фонд спасения бездомных животных                     «Полюби бездомного котенка»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Благотворительный фонд спасения бездомных животных                     «Полюби бездомного котенка»</dc:title>
  <cp:lastModifiedBy>Microsoft Office User</cp:lastModifiedBy>
  <cp:revision>1</cp:revision>
  <dcterms:modified xsi:type="dcterms:W3CDTF">2026-09-30T09:11:48Z</dcterms:modified>
</cp:coreProperties>
</file>