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Maven Pro" pitchFamily="2" charset="0"/>
      <p:regular r:id="rId25"/>
      <p:bold r:id="rId26"/>
    </p:embeddedFont>
    <p:embeddedFont>
      <p:font typeface="Nunito" pitchFamily="2" charset="0"/>
      <p:regular r:id="rId27"/>
      <p:bold r:id="rId28"/>
      <p:italic r:id="rId29"/>
      <p:boldItalic r:id="rId30"/>
    </p:embeddedFont>
    <p:embeddedFont>
      <p:font typeface="Nunito ExtraBold" panose="020F0502020204030204" pitchFamily="34" charset="0"/>
      <p:bold r:id="rId31"/>
      <p:italic r:id="rId32"/>
      <p:boldItalic r:id="rId33"/>
    </p:embeddedFont>
    <p:embeddedFont>
      <p:font typeface="Nunito SemiBold" pitchFamily="2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c6fa3c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c6fa3c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hdbacefb0b071dea_2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hdbacefb0b071dea_2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19aaffac4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19aaffac4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hdbacefb0b071dea_2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hdbacefb0b071dea_2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hdbacefb0b071dea_2_1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hdbacefb0b071dea_2_1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19aaffac44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19aaffac44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19aaffac4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19aaffac44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3c31c2c53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3c31c2c53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3c350b05d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3c350b05d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3c350b05d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3c350b05d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2b086a72ef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2b086a72ef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3ead8c129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3ead8c129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41c090a66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41c090a66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19aaffac44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19aaffac44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hdbacefb0b071dea_2_2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hdbacefb0b071dea_2_2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41c090a662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41c090a662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19aaffac44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19aaffac44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0fba2257d8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0fba2257d8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2b086a72e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2b086a72e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hdbacefb0b071dea_2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hdbacefb0b071dea_2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3c350b05d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3c350b05d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c6fa3c89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c6fa3c89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 и описание (hdbacefb0b071dea_12_0)">
  <p:cSld name="Заголовок раздела и описание (hdbacefb0b071dea_12_0)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(hdbacefb0b071dea_20_0)">
  <p:cSld name="Заголовок и текст (hdbacefb0b071dea_20_0)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81" name="Google Shape;281;p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(hdbacefb0b071dea_38_0)">
  <p:cSld name="Заголовок и текст (hdbacefb0b071dea_38_0)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1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85" name="Google Shape;285;p1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jp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"/>
          <p:cNvSpPr txBox="1">
            <a:spLocks noGrp="1"/>
          </p:cNvSpPr>
          <p:nvPr>
            <p:ph type="title"/>
          </p:nvPr>
        </p:nvSpPr>
        <p:spPr>
          <a:xfrm>
            <a:off x="1834725" y="1400450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Благотворительный фонд спасения бездомных животных  </a:t>
            </a:r>
            <a:br>
              <a:rPr lang="ru"/>
            </a:br>
            <a:r>
              <a:rPr lang="ru"/>
              <a:t>                 </a:t>
            </a:r>
            <a:br>
              <a:rPr lang="ru"/>
            </a:br>
            <a:r>
              <a:rPr lang="ru"/>
              <a:t>«Полюби бездомного котенка»</a:t>
            </a:r>
            <a:endParaRPr/>
          </a:p>
        </p:txBody>
      </p:sp>
      <p:pic>
        <p:nvPicPr>
          <p:cNvPr id="291" name="Google Shape;2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6"/>
          <p:cNvSpPr txBox="1"/>
          <p:nvPr/>
        </p:nvSpPr>
        <p:spPr>
          <a:xfrm>
            <a:off x="707375" y="1157750"/>
            <a:ext cx="6187800" cy="2358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Благотворительный фонд спасения бездомных животных </a:t>
            </a: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“Полюби бездомного котенка”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93" name="Google Shape;2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100" y="2571750"/>
            <a:ext cx="2278523" cy="227852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256032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7"/>
          <p:cNvSpPr txBox="1"/>
          <p:nvPr/>
        </p:nvSpPr>
        <p:spPr>
          <a:xfrm>
            <a:off x="476250" y="333375"/>
            <a:ext cx="8191500" cy="476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rPr>
              <a:t>Что было сделано за месяц:</a:t>
            </a:r>
            <a:endParaRPr sz="2400" b="1">
              <a:solidFill>
                <a:srgbClr val="2D251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01" name="Google Shape;301;p17"/>
          <p:cNvPicPr preferRelativeResize="0"/>
          <p:nvPr/>
        </p:nvPicPr>
        <p:blipFill rotWithShape="1">
          <a:blip r:embed="rId6">
            <a:alphaModFix/>
          </a:blip>
          <a:srcRect l="6378" r="6378"/>
          <a:stretch/>
        </p:blipFill>
        <p:spPr>
          <a:xfrm>
            <a:off x="476250" y="904875"/>
            <a:ext cx="2524200" cy="3857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302" name="Google Shape;302;p17"/>
          <p:cNvGrpSpPr/>
          <p:nvPr/>
        </p:nvGrpSpPr>
        <p:grpSpPr>
          <a:xfrm>
            <a:off x="3190875" y="904875"/>
            <a:ext cx="5476950" cy="714300"/>
            <a:chOff x="0" y="0"/>
            <a:chExt cx="5476950" cy="714300"/>
          </a:xfrm>
        </p:grpSpPr>
        <p:grpSp>
          <p:nvGrpSpPr>
            <p:cNvPr id="303" name="Google Shape;303;p17"/>
            <p:cNvGrpSpPr/>
            <p:nvPr/>
          </p:nvGrpSpPr>
          <p:grpSpPr>
            <a:xfrm>
              <a:off x="0" y="0"/>
              <a:ext cx="1714500" cy="714300"/>
              <a:chOff x="0" y="0"/>
              <a:chExt cx="1714500" cy="714300"/>
            </a:xfrm>
          </p:grpSpPr>
          <p:sp>
            <p:nvSpPr>
              <p:cNvPr id="304" name="Google Shape;304;p17"/>
              <p:cNvSpPr/>
              <p:nvPr/>
            </p:nvSpPr>
            <p:spPr>
              <a:xfrm>
                <a:off x="0" y="0"/>
                <a:ext cx="1714500" cy="714300"/>
              </a:xfrm>
              <a:prstGeom prst="roundRect">
                <a:avLst>
                  <a:gd name="adj" fmla="val 16000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7"/>
              <p:cNvSpPr txBox="1"/>
              <p:nvPr/>
            </p:nvSpPr>
            <p:spPr>
              <a:xfrm>
                <a:off x="0" y="0"/>
                <a:ext cx="1714500" cy="71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200" b="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2</a:t>
                </a:r>
                <a:endParaRPr sz="22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b="1">
                    <a:solidFill>
                      <a:srgbClr val="6B5E52"/>
                    </a:solidFill>
                    <a:latin typeface="Nunito"/>
                    <a:ea typeface="Nunito"/>
                    <a:cs typeface="Nunito"/>
                    <a:sym typeface="Nunito"/>
                  </a:rPr>
                  <a:t>Нашли дом</a:t>
                </a:r>
                <a:endParaRPr sz="1000" b="1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06" name="Google Shape;306;p17"/>
            <p:cNvGrpSpPr/>
            <p:nvPr/>
          </p:nvGrpSpPr>
          <p:grpSpPr>
            <a:xfrm>
              <a:off x="1857375" y="0"/>
              <a:ext cx="1714500" cy="714300"/>
              <a:chOff x="0" y="0"/>
              <a:chExt cx="1714500" cy="714300"/>
            </a:xfrm>
          </p:grpSpPr>
          <p:sp>
            <p:nvSpPr>
              <p:cNvPr id="307" name="Google Shape;307;p17"/>
              <p:cNvSpPr/>
              <p:nvPr/>
            </p:nvSpPr>
            <p:spPr>
              <a:xfrm>
                <a:off x="0" y="0"/>
                <a:ext cx="1714500" cy="714300"/>
              </a:xfrm>
              <a:prstGeom prst="roundRect">
                <a:avLst>
                  <a:gd name="adj" fmla="val 16000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7"/>
              <p:cNvSpPr txBox="1"/>
              <p:nvPr/>
            </p:nvSpPr>
            <p:spPr>
              <a:xfrm>
                <a:off x="0" y="0"/>
                <a:ext cx="1714500" cy="71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200" b="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3</a:t>
                </a:r>
                <a:endParaRPr sz="22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b="1">
                    <a:solidFill>
                      <a:srgbClr val="6B5E52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Прибыло</a:t>
                </a:r>
                <a:endParaRPr sz="1000" b="1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09" name="Google Shape;309;p17"/>
            <p:cNvGrpSpPr/>
            <p:nvPr/>
          </p:nvGrpSpPr>
          <p:grpSpPr>
            <a:xfrm>
              <a:off x="3714750" y="0"/>
              <a:ext cx="1762200" cy="714300"/>
              <a:chOff x="0" y="0"/>
              <a:chExt cx="1762200" cy="714300"/>
            </a:xfrm>
          </p:grpSpPr>
          <p:sp>
            <p:nvSpPr>
              <p:cNvPr id="310" name="Google Shape;310;p17"/>
              <p:cNvSpPr/>
              <p:nvPr/>
            </p:nvSpPr>
            <p:spPr>
              <a:xfrm>
                <a:off x="0" y="0"/>
                <a:ext cx="1762200" cy="714300"/>
              </a:xfrm>
              <a:prstGeom prst="roundRect">
                <a:avLst>
                  <a:gd name="adj" fmla="val 16000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7"/>
              <p:cNvSpPr txBox="1"/>
              <p:nvPr/>
            </p:nvSpPr>
            <p:spPr>
              <a:xfrm>
                <a:off x="0" y="0"/>
                <a:ext cx="1762200" cy="71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200" tIns="76200" rIns="76200" bIns="762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2200" b="0">
                    <a:solidFill>
                      <a:srgbClr val="D96B27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27</a:t>
                </a:r>
                <a:endParaRPr sz="22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000" b="1">
                    <a:solidFill>
                      <a:srgbClr val="6B5E52"/>
                    </a:solidFill>
                    <a:latin typeface="Nunito"/>
                    <a:ea typeface="Nunito"/>
                    <a:cs typeface="Nunito"/>
                    <a:sym typeface="Nunito"/>
                  </a:rPr>
                  <a:t>Текущая емкость</a:t>
                </a:r>
                <a:endParaRPr sz="1000" b="1">
                  <a:solidFill>
                    <a:srgbClr val="6B5E52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  <p:grpSp>
        <p:nvGrpSpPr>
          <p:cNvPr id="312" name="Google Shape;312;p17"/>
          <p:cNvGrpSpPr/>
          <p:nvPr/>
        </p:nvGrpSpPr>
        <p:grpSpPr>
          <a:xfrm>
            <a:off x="3000450" y="1619176"/>
            <a:ext cx="5667300" cy="3172197"/>
            <a:chOff x="-190425" y="-142949"/>
            <a:chExt cx="5667300" cy="3172197"/>
          </a:xfrm>
        </p:grpSpPr>
        <p:grpSp>
          <p:nvGrpSpPr>
            <p:cNvPr id="313" name="Google Shape;313;p17"/>
            <p:cNvGrpSpPr/>
            <p:nvPr/>
          </p:nvGrpSpPr>
          <p:grpSpPr>
            <a:xfrm>
              <a:off x="0" y="-142949"/>
              <a:ext cx="2667000" cy="1948351"/>
              <a:chOff x="0" y="-142949"/>
              <a:chExt cx="2667000" cy="1948351"/>
            </a:xfrm>
          </p:grpSpPr>
          <p:sp>
            <p:nvSpPr>
              <p:cNvPr id="314" name="Google Shape;314;p17"/>
              <p:cNvSpPr/>
              <p:nvPr/>
            </p:nvSpPr>
            <p:spPr>
              <a:xfrm>
                <a:off x="0" y="-1"/>
                <a:ext cx="2667000" cy="1805403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" name="Google Shape;315;p17"/>
              <p:cNvSpPr txBox="1"/>
              <p:nvPr/>
            </p:nvSpPr>
            <p:spPr>
              <a:xfrm>
                <a:off x="0" y="-142949"/>
                <a:ext cx="2460117" cy="1919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3350" tIns="133350" rIns="133350" bIns="1333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ru" sz="1110" b="0" dirty="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110" b="0" dirty="0">
                    <a:solidFill>
                      <a:srgbClr val="2D251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Сайт и материалы</a:t>
                </a:r>
                <a:endParaRPr sz="1110" b="0" dirty="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457200" lvl="0" indent="-284401" algn="l" rtl="0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879"/>
                  <a:buFont typeface="Nunito"/>
                  <a:buChar char="●"/>
                </a:pPr>
                <a:r>
                  <a:rPr lang="ru" sz="879" b="1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Профессиональная фотосессия</a:t>
                </a:r>
                <a:r>
                  <a:rPr lang="ru" sz="879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 - материалы планируем разместить на сайте.</a:t>
                </a:r>
              </a:p>
              <a:p>
                <a:pPr marL="457200" lvl="0" indent="-284401" algn="l" rtl="0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879"/>
                  <a:buFont typeface="Nunito"/>
                  <a:buChar char="●"/>
                </a:pPr>
                <a:r>
                  <a:rPr lang="ru" sz="879" b="1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Подготавливаем ПДФ памятки</a:t>
                </a:r>
                <a:r>
                  <a:rPr lang="ru" sz="879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 в фирменном стиле.</a:t>
                </a:r>
                <a:endParaRPr sz="879" dirty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marL="457200" lvl="0" indent="-284401" algn="l" rtl="0">
                  <a:spcBef>
                    <a:spcPts val="300"/>
                  </a:spcBef>
                  <a:spcAft>
                    <a:spcPts val="0"/>
                  </a:spcAft>
                  <a:buClr>
                    <a:srgbClr val="52463C"/>
                  </a:buClr>
                  <a:buSzPts val="879"/>
                  <a:buFont typeface="Nunito"/>
                  <a:buChar char="●"/>
                </a:pPr>
                <a:r>
                  <a:rPr lang="ru" sz="879" b="1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Волонтер-техспециалист</a:t>
                </a:r>
                <a:r>
                  <a:rPr lang="ru" sz="879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: заполняем сайт по требованиям Миксплат для удобного отправления донатов.</a:t>
                </a:r>
                <a:endParaRPr sz="879" dirty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16" name="Google Shape;316;p17"/>
            <p:cNvGrpSpPr/>
            <p:nvPr/>
          </p:nvGrpSpPr>
          <p:grpSpPr>
            <a:xfrm>
              <a:off x="2809875" y="0"/>
              <a:ext cx="2667000" cy="1428900"/>
              <a:chOff x="0" y="0"/>
              <a:chExt cx="2667000" cy="1428900"/>
            </a:xfrm>
          </p:grpSpPr>
          <p:sp>
            <p:nvSpPr>
              <p:cNvPr id="317" name="Google Shape;317;p17"/>
              <p:cNvSpPr/>
              <p:nvPr/>
            </p:nvSpPr>
            <p:spPr>
              <a:xfrm>
                <a:off x="0" y="0"/>
                <a:ext cx="2667000" cy="1428900"/>
              </a:xfrm>
              <a:prstGeom prst="roundRect">
                <a:avLst>
                  <a:gd name="adj" fmla="val 8000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7"/>
              <p:cNvSpPr txBox="1"/>
              <p:nvPr/>
            </p:nvSpPr>
            <p:spPr>
              <a:xfrm>
                <a:off x="0" y="0"/>
                <a:ext cx="2667000" cy="142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3350" tIns="133350" rIns="133350" bIns="1333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 b="0">
                    <a:solidFill>
                      <a:srgbClr val="2D251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Инфраструктура и закупки</a:t>
                </a:r>
                <a:endParaRPr sz="1200" b="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457200" lvl="0" indent="-288925" algn="l" rtl="0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950"/>
                  <a:buFont typeface="Nunito"/>
                  <a:buChar char="●"/>
                </a:pPr>
                <a:r>
                  <a:rPr lang="ru" sz="95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Выстраивается инфраструктура </a:t>
                </a:r>
                <a:r>
                  <a:rPr lang="ru" sz="950" b="1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«Городок»</a:t>
                </a:r>
                <a:r>
                  <a:rPr lang="ru" sz="95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 на одной из локаций</a:t>
                </a:r>
                <a:endParaRPr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marL="457200" lvl="0" indent="-288925" algn="l" rtl="0">
                  <a:spcBef>
                    <a:spcPts val="450"/>
                  </a:spcBef>
                  <a:spcAft>
                    <a:spcPts val="0"/>
                  </a:spcAft>
                  <a:buClr>
                    <a:srgbClr val="52463C"/>
                  </a:buClr>
                  <a:buSzPts val="950"/>
                  <a:buFont typeface="Nunito"/>
                  <a:buChar char="●"/>
                </a:pPr>
                <a:r>
                  <a:rPr lang="ru" sz="95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Поиск </a:t>
                </a:r>
                <a:r>
                  <a:rPr lang="ru" sz="950" b="1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выгодных каналов закупки</a:t>
                </a:r>
                <a:r>
                  <a:rPr lang="ru" sz="95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 корма, оборудования и инвентаря.</a:t>
                </a:r>
                <a:endParaRPr sz="95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19" name="Google Shape;319;p17"/>
            <p:cNvGrpSpPr/>
            <p:nvPr/>
          </p:nvGrpSpPr>
          <p:grpSpPr>
            <a:xfrm>
              <a:off x="-190425" y="1919551"/>
              <a:ext cx="2857423" cy="1109697"/>
              <a:chOff x="-190425" y="376501"/>
              <a:chExt cx="2857423" cy="1109697"/>
            </a:xfrm>
          </p:grpSpPr>
          <p:sp>
            <p:nvSpPr>
              <p:cNvPr id="320" name="Google Shape;320;p17"/>
              <p:cNvSpPr/>
              <p:nvPr/>
            </p:nvSpPr>
            <p:spPr>
              <a:xfrm>
                <a:off x="-1" y="376501"/>
                <a:ext cx="2666999" cy="1080900"/>
              </a:xfrm>
              <a:prstGeom prst="roundRect">
                <a:avLst>
                  <a:gd name="adj" fmla="val 7843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21" name="Google Shape;321;p17"/>
              <p:cNvSpPr txBox="1"/>
              <p:nvPr/>
            </p:nvSpPr>
            <p:spPr>
              <a:xfrm>
                <a:off x="-190425" y="405297"/>
                <a:ext cx="2714625" cy="10809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3350" tIns="133350" rIns="133350" bIns="1333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 dirty="0">
                    <a:solidFill>
                      <a:srgbClr val="2D251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       </a:t>
                </a:r>
                <a:r>
                  <a:rPr lang="ru" sz="1200" b="0" dirty="0">
                    <a:solidFill>
                      <a:srgbClr val="2D251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Документы и учет</a:t>
                </a:r>
                <a:endParaRPr sz="1200" b="0" dirty="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457200" lvl="0" indent="-288925" algn="l" rtl="0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950"/>
                  <a:buFont typeface="Nunito"/>
                  <a:buChar char="●"/>
                </a:pPr>
                <a:r>
                  <a:rPr lang="ru" sz="950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Приведение документов в порядок - </a:t>
                </a:r>
                <a:r>
                  <a:rPr lang="ru" sz="950" b="1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в соответствии с ФЗ.</a:t>
                </a:r>
                <a:endParaRPr sz="950" dirty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22" name="Google Shape;322;p17"/>
            <p:cNvGrpSpPr/>
            <p:nvPr/>
          </p:nvGrpSpPr>
          <p:grpSpPr>
            <a:xfrm>
              <a:off x="2809875" y="1543050"/>
              <a:ext cx="2667000" cy="1457400"/>
              <a:chOff x="0" y="0"/>
              <a:chExt cx="2667000" cy="1457400"/>
            </a:xfrm>
          </p:grpSpPr>
          <p:sp>
            <p:nvSpPr>
              <p:cNvPr id="323" name="Google Shape;323;p17"/>
              <p:cNvSpPr/>
              <p:nvPr/>
            </p:nvSpPr>
            <p:spPr>
              <a:xfrm>
                <a:off x="0" y="0"/>
                <a:ext cx="2667000" cy="1457400"/>
              </a:xfrm>
              <a:prstGeom prst="roundRect">
                <a:avLst>
                  <a:gd name="adj" fmla="val 7843"/>
                </a:avLst>
              </a:prstGeom>
              <a:solidFill>
                <a:srgbClr val="FFFFFF"/>
              </a:solidFill>
              <a:ln w="9525" cap="flat" cmpd="sng">
                <a:solidFill>
                  <a:srgbClr val="E6DCC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17"/>
              <p:cNvSpPr txBox="1"/>
              <p:nvPr/>
            </p:nvSpPr>
            <p:spPr>
              <a:xfrm>
                <a:off x="0" y="0"/>
                <a:ext cx="2667000" cy="14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33350" tIns="133350" rIns="133350" bIns="13335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" sz="1200" b="0" dirty="0">
                    <a:solidFill>
                      <a:srgbClr val="2D251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Здоровье животных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dirty="0">
                  <a:solidFill>
                    <a:srgbClr val="2D251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marL="457200" lvl="0" indent="-288925" algn="l" rtl="0">
                  <a:spcBef>
                    <a:spcPts val="600"/>
                  </a:spcBef>
                  <a:spcAft>
                    <a:spcPts val="0"/>
                  </a:spcAft>
                  <a:buClr>
                    <a:srgbClr val="52463C"/>
                  </a:buClr>
                  <a:buSzPts val="950"/>
                  <a:buFont typeface="Nunito"/>
                  <a:buChar char="●"/>
                </a:pPr>
                <a:r>
                  <a:rPr lang="ru" sz="950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Провели </a:t>
                </a:r>
                <a:r>
                  <a:rPr lang="ru" sz="950" b="1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плановые вакцинации</a:t>
                </a:r>
                <a:r>
                  <a:rPr lang="ru" sz="950" dirty="0">
                    <a:solidFill>
                      <a:srgbClr val="52463C"/>
                    </a:solidFill>
                    <a:latin typeface="Nunito"/>
                    <a:ea typeface="Nunito"/>
                    <a:cs typeface="Nunito"/>
                    <a:sym typeface="Nunito"/>
                  </a:rPr>
                  <a:t> и необходимое лечение.</a:t>
                </a:r>
                <a:endParaRPr sz="950" dirty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8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31" name="Google Shape;3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8"/>
          <p:cNvSpPr txBox="1"/>
          <p:nvPr/>
        </p:nvSpPr>
        <p:spPr>
          <a:xfrm>
            <a:off x="2886150" y="1990050"/>
            <a:ext cx="44022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34" name="Google Shape;334;p18"/>
          <p:cNvPicPr preferRelativeResize="0"/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0" y="1275"/>
            <a:ext cx="9144001" cy="514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8"/>
          <p:cNvSpPr txBox="1"/>
          <p:nvPr/>
        </p:nvSpPr>
        <p:spPr>
          <a:xfrm>
            <a:off x="2853750" y="1830700"/>
            <a:ext cx="3930600" cy="999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PRO-ЗДОРОВЬЕ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41" name="Google Shape;341;p1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3" name="Google Shape;34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9"/>
          <p:cNvPicPr preferRelativeResize="0"/>
          <p:nvPr/>
        </p:nvPicPr>
        <p:blipFill rotWithShape="1">
          <a:blip r:embed="rId5">
            <a:alphaModFix/>
          </a:blip>
          <a:srcRect t="2217" b="2217"/>
          <a:stretch/>
        </p:blipFill>
        <p:spPr>
          <a:xfrm>
            <a:off x="476250" y="952500"/>
            <a:ext cx="2952900" cy="3762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346" name="Google Shape;346;p19"/>
          <p:cNvGrpSpPr/>
          <p:nvPr/>
        </p:nvGrpSpPr>
        <p:grpSpPr>
          <a:xfrm>
            <a:off x="3619500" y="952500"/>
            <a:ext cx="5048400" cy="1143000"/>
            <a:chOff x="0" y="0"/>
            <a:chExt cx="5048400" cy="1143000"/>
          </a:xfrm>
        </p:grpSpPr>
        <p:sp>
          <p:nvSpPr>
            <p:cNvPr id="347" name="Google Shape;347;p19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9525" cap="flat" cmpd="sng">
              <a:solidFill>
                <a:srgbClr val="E6DC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9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3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Визит в клинику</a:t>
              </a:r>
              <a:endParaRPr sz="1203" b="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018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 феврале </a:t>
              </a:r>
              <a:r>
                <a:rPr lang="ru" sz="1018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Пенелопа посетила клинику</a:t>
              </a:r>
              <a:r>
                <a:rPr lang="ru" sz="1018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Эта маленькая хулиганка, полная неугомонной энергии, умудрилась сорвать себе наружный шов, находясь в клетке. К счастью, все обошлось, и ее </a:t>
              </a:r>
              <a:r>
                <a:rPr lang="ru" sz="1018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глазик активно заживает</a:t>
              </a:r>
              <a:r>
                <a:rPr lang="ru" sz="1018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sz="1018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49" name="Google Shape;349;p19"/>
          <p:cNvGrpSpPr/>
          <p:nvPr/>
        </p:nvGrpSpPr>
        <p:grpSpPr>
          <a:xfrm>
            <a:off x="3619500" y="2238375"/>
            <a:ext cx="5048400" cy="1143000"/>
            <a:chOff x="0" y="0"/>
            <a:chExt cx="5048400" cy="1143000"/>
          </a:xfrm>
        </p:grpSpPr>
        <p:sp>
          <p:nvSpPr>
            <p:cNvPr id="350" name="Google Shape;350;p19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9525" cap="flat" cmpd="sng">
              <a:solidFill>
                <a:srgbClr val="E6DC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9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Процесс реабилитации</a:t>
              </a:r>
              <a:endParaRPr sz="1300" b="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Пенелопа восстанавливается. </a:t>
              </a:r>
              <a:r>
                <a:rPr lang="ru" sz="1100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Реабилитация не самая быстрая</a:t>
              </a:r>
              <a:r>
                <a:rPr lang="ru" sz="110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но она с оптимизмом смотрит в будущее и возвращается к своим игривым приключениям.</a:t>
              </a:r>
              <a:endParaRPr sz="110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52" name="Google Shape;352;p19"/>
          <p:cNvGrpSpPr/>
          <p:nvPr/>
        </p:nvGrpSpPr>
        <p:grpSpPr>
          <a:xfrm>
            <a:off x="3619500" y="3524250"/>
            <a:ext cx="5048400" cy="1190700"/>
            <a:chOff x="0" y="0"/>
            <a:chExt cx="5048400" cy="1190700"/>
          </a:xfrm>
        </p:grpSpPr>
        <p:sp>
          <p:nvSpPr>
            <p:cNvPr id="353" name="Google Shape;353;p19"/>
            <p:cNvSpPr/>
            <p:nvPr/>
          </p:nvSpPr>
          <p:spPr>
            <a:xfrm>
              <a:off x="0" y="0"/>
              <a:ext cx="5048400" cy="1190700"/>
            </a:xfrm>
            <a:prstGeom prst="roundRect">
              <a:avLst>
                <a:gd name="adj" fmla="val 9600"/>
              </a:avLst>
            </a:prstGeom>
            <a:solidFill>
              <a:srgbClr val="FFFFFF"/>
            </a:solidFill>
            <a:ln w="9525" cap="flat" cmpd="sng">
              <a:solidFill>
                <a:srgbClr val="E6DC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9"/>
            <p:cNvSpPr txBox="1"/>
            <p:nvPr/>
          </p:nvSpPr>
          <p:spPr>
            <a:xfrm>
              <a:off x="0" y="0"/>
              <a:ext cx="50484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Настрой на будущее</a:t>
              </a:r>
              <a:endParaRPr sz="1300" b="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Мы все уверены, что скоро Пенелопа станет еще более активной и задорной!</a:t>
              </a:r>
              <a:endParaRPr sz="1200" b="1">
                <a:solidFill>
                  <a:srgbClr val="2D251E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355" name="Google Shape;355;p19"/>
          <p:cNvSpPr txBox="1">
            <a:spLocks noGrp="1"/>
          </p:cNvSpPr>
          <p:nvPr>
            <p:ph type="title"/>
          </p:nvPr>
        </p:nvSpPr>
        <p:spPr>
          <a:xfrm>
            <a:off x="478500" y="2465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Плановые осмотры и сдача анализов</a:t>
            </a:r>
            <a:endParaRPr sz="2400" b="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4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952500"/>
            <a:ext cx="2857500" cy="3810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363" name="Google Shape;363;p20"/>
          <p:cNvGrpSpPr/>
          <p:nvPr/>
        </p:nvGrpSpPr>
        <p:grpSpPr>
          <a:xfrm>
            <a:off x="3619500" y="952500"/>
            <a:ext cx="5048400" cy="1143000"/>
            <a:chOff x="0" y="0"/>
            <a:chExt cx="5048400" cy="1143000"/>
          </a:xfrm>
        </p:grpSpPr>
        <p:sp>
          <p:nvSpPr>
            <p:cNvPr id="364" name="Google Shape;364;p20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9525" cap="flat" cmpd="sng">
              <a:solidFill>
                <a:srgbClr val="E6DC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0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1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Осмотр у ветеринара</a:t>
              </a:r>
              <a:endParaRPr sz="1110" b="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925" b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В феврале мы решили </a:t>
              </a:r>
              <a:r>
                <a:rPr lang="ru" sz="925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сосредоточиться на здоровье наших любимиц — Пуме и Ночке, уделив особое внимание их глазкам</a:t>
              </a:r>
              <a:r>
                <a:rPr lang="ru" sz="925" b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Свозили их на тщательный осмотр к ветеринару, чтобы убедиться, что с их зрением все в порядке.</a:t>
              </a:r>
              <a:endParaRPr sz="925" b="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66" name="Google Shape;366;p20"/>
          <p:cNvGrpSpPr/>
          <p:nvPr/>
        </p:nvGrpSpPr>
        <p:grpSpPr>
          <a:xfrm>
            <a:off x="3619500" y="2238375"/>
            <a:ext cx="5048400" cy="1143000"/>
            <a:chOff x="0" y="0"/>
            <a:chExt cx="5048400" cy="1143000"/>
          </a:xfrm>
        </p:grpSpPr>
        <p:sp>
          <p:nvSpPr>
            <p:cNvPr id="367" name="Google Shape;367;p20"/>
            <p:cNvSpPr/>
            <p:nvPr/>
          </p:nvSpPr>
          <p:spPr>
            <a:xfrm>
              <a:off x="0" y="0"/>
              <a:ext cx="5048400" cy="1143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9525" cap="flat" cmpd="sng">
              <a:solidFill>
                <a:srgbClr val="E6DC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0"/>
            <p:cNvSpPr txBox="1"/>
            <p:nvPr/>
          </p:nvSpPr>
          <p:spPr>
            <a:xfrm>
              <a:off x="0" y="0"/>
              <a:ext cx="5048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Забота о Пуме</a:t>
              </a:r>
              <a:endParaRPr sz="1200" b="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000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У Пумы</a:t>
              </a:r>
              <a:r>
                <a:rPr lang="ru" sz="1000" b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, нашей обаятельной шоколадной красавице, будет </a:t>
              </a:r>
              <a:r>
                <a:rPr lang="ru" sz="1000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процедура по коррекции века, что поможет улучшить ее комфорт и качество жизни</a:t>
              </a:r>
              <a:r>
                <a:rPr lang="ru" sz="1000" b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. Мы очень заботимся о ней и хотим сделать все возможное для ее восстановления.</a:t>
              </a:r>
              <a:endParaRPr sz="1000" b="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69" name="Google Shape;369;p20"/>
          <p:cNvGrpSpPr/>
          <p:nvPr/>
        </p:nvGrpSpPr>
        <p:grpSpPr>
          <a:xfrm>
            <a:off x="3619500" y="3524250"/>
            <a:ext cx="5048400" cy="1190700"/>
            <a:chOff x="0" y="0"/>
            <a:chExt cx="5048400" cy="1190700"/>
          </a:xfrm>
        </p:grpSpPr>
        <p:sp>
          <p:nvSpPr>
            <p:cNvPr id="370" name="Google Shape;370;p20"/>
            <p:cNvSpPr/>
            <p:nvPr/>
          </p:nvSpPr>
          <p:spPr>
            <a:xfrm>
              <a:off x="0" y="0"/>
              <a:ext cx="5048400" cy="1190700"/>
            </a:xfrm>
            <a:prstGeom prst="roundRect">
              <a:avLst>
                <a:gd name="adj" fmla="val 9600"/>
              </a:avLst>
            </a:prstGeom>
            <a:solidFill>
              <a:srgbClr val="FFFFFF"/>
            </a:solidFill>
            <a:ln w="9525" cap="flat" cmpd="sng">
              <a:solidFill>
                <a:srgbClr val="E6DC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0"/>
            <p:cNvSpPr txBox="1"/>
            <p:nvPr/>
          </p:nvSpPr>
          <p:spPr>
            <a:xfrm>
              <a:off x="0" y="0"/>
              <a:ext cx="5048400" cy="119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0">
                  <a:solidFill>
                    <a:srgbClr val="D96B2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Состояние Ночки</a:t>
              </a:r>
              <a:endParaRPr sz="1200" b="0">
                <a:solidFill>
                  <a:srgbClr val="D96B2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000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Что касается Ночки, то у нее все идет прекрасно!</a:t>
              </a:r>
              <a:r>
                <a:rPr lang="ru" sz="1000" b="0">
                  <a:solidFill>
                    <a:srgbClr val="52463C"/>
                  </a:solidFill>
                  <a:latin typeface="Nunito"/>
                  <a:ea typeface="Nunito"/>
                  <a:cs typeface="Nunito"/>
                  <a:sym typeface="Nunito"/>
                </a:rPr>
                <a:t> Она радует нас своим игривым характером и весёлым нравом. </a:t>
              </a:r>
              <a:r>
                <a:rPr lang="ru" sz="1000" b="1">
                  <a:solidFill>
                    <a:srgbClr val="2D251E"/>
                  </a:solidFill>
                  <a:latin typeface="Nunito"/>
                  <a:ea typeface="Nunito"/>
                  <a:cs typeface="Nunito"/>
                  <a:sym typeface="Nunito"/>
                </a:rPr>
                <a:t>Обаятельные девочки чувствуют себя хорошо и продолжают дарить нам улыбки и позитив.</a:t>
              </a:r>
              <a:endParaRPr sz="1000" b="0">
                <a:solidFill>
                  <a:srgbClr val="52463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372" name="Google Shape;372;p20"/>
          <p:cNvSpPr txBox="1"/>
          <p:nvPr/>
        </p:nvSpPr>
        <p:spPr>
          <a:xfrm>
            <a:off x="476250" y="333375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14288" dist="19050" dir="5400000" algn="bl" rotWithShape="0">
              <a:schemeClr val="lt1">
                <a:alpha val="5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>
                <a:solidFill>
                  <a:srgbClr val="2D25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Пума и Ночка</a:t>
            </a:r>
            <a:endParaRPr sz="2400" b="0">
              <a:solidFill>
                <a:srgbClr val="2D25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1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79" name="Google Shape;37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1"/>
          <p:cNvPicPr preferRelativeResize="0"/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0" y="0"/>
            <a:ext cx="9112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1"/>
          <p:cNvSpPr txBox="1"/>
          <p:nvPr/>
        </p:nvSpPr>
        <p:spPr>
          <a:xfrm>
            <a:off x="2560525" y="2021475"/>
            <a:ext cx="3144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2" name="Google Shape;382;p21"/>
          <p:cNvSpPr txBox="1"/>
          <p:nvPr/>
        </p:nvSpPr>
        <p:spPr>
          <a:xfrm>
            <a:off x="2616675" y="1970925"/>
            <a:ext cx="3618300" cy="87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PRO-МАРКЕТИНГ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000" y="844437"/>
            <a:ext cx="2880475" cy="3840675"/>
          </a:xfrm>
          <a:prstGeom prst="rect">
            <a:avLst/>
          </a:prstGeom>
          <a:noFill/>
          <a:ln>
            <a:noFill/>
          </a:ln>
          <a:effectLst>
            <a:outerShdw blurRad="15716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90" name="Google Shape;39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4750" y="844450"/>
            <a:ext cx="2880475" cy="3840650"/>
          </a:xfrm>
          <a:prstGeom prst="rect">
            <a:avLst/>
          </a:prstGeom>
          <a:noFill/>
          <a:ln>
            <a:noFill/>
          </a:ln>
          <a:effectLst>
            <a:outerShdw blurRad="21431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91" name="Google Shape;39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5500" y="844450"/>
            <a:ext cx="2880475" cy="3840650"/>
          </a:xfrm>
          <a:prstGeom prst="rect">
            <a:avLst/>
          </a:prstGeom>
          <a:noFill/>
          <a:ln>
            <a:noFill/>
          </a:ln>
          <a:effectLst>
            <a:outerShdw blurRad="22860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92" name="Google Shape;392;p22"/>
          <p:cNvSpPr txBox="1"/>
          <p:nvPr/>
        </p:nvSpPr>
        <p:spPr>
          <a:xfrm>
            <a:off x="3481425" y="157200"/>
            <a:ext cx="4626900" cy="370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Фотосессия </a:t>
            </a:r>
            <a:endParaRPr sz="25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3"/>
          <p:cNvSpPr txBox="1"/>
          <p:nvPr/>
        </p:nvSpPr>
        <p:spPr>
          <a:xfrm>
            <a:off x="3481425" y="157200"/>
            <a:ext cx="4626900" cy="370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Фотосессия </a:t>
            </a:r>
            <a:endParaRPr sz="19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99" name="Google Shape;39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050" y="920063"/>
            <a:ext cx="2792275" cy="3723049"/>
          </a:xfrm>
          <a:prstGeom prst="rect">
            <a:avLst/>
          </a:prstGeom>
          <a:noFill/>
          <a:ln>
            <a:noFill/>
          </a:ln>
          <a:effectLst>
            <a:outerShdw blurRad="21431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00" name="Google Shape;40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2800" y="954275"/>
            <a:ext cx="2693326" cy="3723023"/>
          </a:xfrm>
          <a:prstGeom prst="rect">
            <a:avLst/>
          </a:prstGeom>
          <a:noFill/>
          <a:ln>
            <a:noFill/>
          </a:ln>
          <a:effectLst>
            <a:outerShdw blurRad="21431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01" name="Google Shape;40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6600" y="954275"/>
            <a:ext cx="2894899" cy="3723023"/>
          </a:xfrm>
          <a:prstGeom prst="rect">
            <a:avLst/>
          </a:prstGeom>
          <a:noFill/>
          <a:ln>
            <a:noFill/>
          </a:ln>
          <a:effectLst>
            <a:outerShdw blurRad="22860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1600" y="1045625"/>
            <a:ext cx="2783624" cy="3515223"/>
          </a:xfrm>
          <a:prstGeom prst="rect">
            <a:avLst/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08" name="Google Shape;40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725" y="1045625"/>
            <a:ext cx="4686950" cy="3515224"/>
          </a:xfrm>
          <a:prstGeom prst="rect">
            <a:avLst/>
          </a:prstGeom>
          <a:noFill/>
          <a:ln>
            <a:noFill/>
          </a:ln>
          <a:effectLst>
            <a:outerShdw blurRad="157163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9" name="Google Shape;409;p24"/>
          <p:cNvSpPr txBox="1"/>
          <p:nvPr/>
        </p:nvSpPr>
        <p:spPr>
          <a:xfrm>
            <a:off x="3718425" y="222150"/>
            <a:ext cx="3000000" cy="569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Фотосессия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5"/>
          <p:cNvSpPr txBox="1"/>
          <p:nvPr/>
        </p:nvSpPr>
        <p:spPr>
          <a:xfrm>
            <a:off x="3605500" y="146850"/>
            <a:ext cx="3781500" cy="630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Фотосессия </a:t>
            </a:r>
            <a:endParaRPr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16" name="Google Shape;4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7250" y="1019850"/>
            <a:ext cx="2899050" cy="3701100"/>
          </a:xfrm>
          <a:prstGeom prst="rect">
            <a:avLst/>
          </a:prstGeom>
          <a:noFill/>
          <a:ln>
            <a:noFill/>
          </a:ln>
          <a:effectLst>
            <a:outerShdw blurRad="257175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17" name="Google Shape;41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2525" y="1019850"/>
            <a:ext cx="2899050" cy="3701100"/>
          </a:xfrm>
          <a:prstGeom prst="rect">
            <a:avLst/>
          </a:prstGeom>
          <a:noFill/>
          <a:ln>
            <a:noFill/>
          </a:ln>
          <a:effectLst>
            <a:outerShdw blurRad="300038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8772" y="844425"/>
            <a:ext cx="2898600" cy="3864800"/>
          </a:xfrm>
          <a:prstGeom prst="rect">
            <a:avLst/>
          </a:prstGeom>
          <a:noFill/>
          <a:ln>
            <a:noFill/>
          </a:ln>
          <a:effectLst>
            <a:outerShdw blurRad="15716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24" name="Google Shape;42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7700" y="837873"/>
            <a:ext cx="2898600" cy="3877914"/>
          </a:xfrm>
          <a:prstGeom prst="rect">
            <a:avLst/>
          </a:prstGeom>
          <a:noFill/>
          <a:ln>
            <a:noFill/>
          </a:ln>
          <a:effectLst>
            <a:outerShdw blurRad="214313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25" name="Google Shape;425;p26"/>
          <p:cNvSpPr txBox="1"/>
          <p:nvPr/>
        </p:nvSpPr>
        <p:spPr>
          <a:xfrm>
            <a:off x="3091925" y="202175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Тест-обложка на сайт </a:t>
            </a:r>
            <a:endParaRPr sz="21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7"/>
          <p:cNvSpPr txBox="1"/>
          <p:nvPr/>
        </p:nvSpPr>
        <p:spPr>
          <a:xfrm>
            <a:off x="4020125" y="418350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Тест-обложка на сайт </a:t>
            </a:r>
            <a:endParaRPr sz="21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32" name="Google Shape;43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1100" y="1450125"/>
            <a:ext cx="4901652" cy="2757174"/>
          </a:xfrm>
          <a:prstGeom prst="rect">
            <a:avLst/>
          </a:prstGeom>
          <a:noFill/>
          <a:ln>
            <a:noFill/>
          </a:ln>
          <a:effectLst>
            <a:outerShdw blurRad="21431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3" name="Google Shape;43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6875" y="287787"/>
            <a:ext cx="2361450" cy="4567926"/>
          </a:xfrm>
          <a:prstGeom prst="rect">
            <a:avLst/>
          </a:prstGeom>
          <a:noFill/>
          <a:ln>
            <a:noFill/>
          </a:ln>
          <a:effectLst>
            <a:outerShdw blurRad="142875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34" name="Google Shape;434;p27"/>
          <p:cNvSpPr txBox="1"/>
          <p:nvPr/>
        </p:nvSpPr>
        <p:spPr>
          <a:xfrm>
            <a:off x="3458950" y="2043925"/>
            <a:ext cx="1246500" cy="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8"/>
          <p:cNvSpPr txBox="1"/>
          <p:nvPr/>
        </p:nvSpPr>
        <p:spPr>
          <a:xfrm>
            <a:off x="3166950" y="56150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Разработка roll-up</a:t>
            </a:r>
            <a:endParaRPr sz="25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41" name="Google Shape;44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3600" y="755975"/>
            <a:ext cx="1659200" cy="4076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7262" y="755963"/>
            <a:ext cx="1659200" cy="407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8" title="5388792134129281667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6150" y="755975"/>
            <a:ext cx="2240550" cy="407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9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50" name="Google Shape;4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9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9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39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0"/>
          <p:cNvSpPr txBox="1"/>
          <p:nvPr/>
        </p:nvSpPr>
        <p:spPr>
          <a:xfrm>
            <a:off x="476250" y="342900"/>
            <a:ext cx="4572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>
                <a:solidFill>
                  <a:srgbClr val="2D272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март</a:t>
            </a:r>
            <a:endParaRPr sz="2400" b="0">
              <a:solidFill>
                <a:srgbClr val="2D272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462" name="Google Shape;462;p30"/>
          <p:cNvPicPr preferRelativeResize="0"/>
          <p:nvPr/>
        </p:nvPicPr>
        <p:blipFill rotWithShape="1">
          <a:blip r:embed="rId5">
            <a:alphaModFix/>
          </a:blip>
          <a:srcRect t="1784" b="1784"/>
          <a:stretch/>
        </p:blipFill>
        <p:spPr>
          <a:xfrm>
            <a:off x="5334000" y="428625"/>
            <a:ext cx="3333900" cy="4286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63" name="Google Shape;463;p30"/>
          <p:cNvGrpSpPr/>
          <p:nvPr/>
        </p:nvGrpSpPr>
        <p:grpSpPr>
          <a:xfrm>
            <a:off x="476250" y="971550"/>
            <a:ext cx="4572000" cy="723900"/>
            <a:chOff x="0" y="0"/>
            <a:chExt cx="4572000" cy="723900"/>
          </a:xfrm>
        </p:grpSpPr>
        <p:sp>
          <p:nvSpPr>
            <p:cNvPr id="464" name="Google Shape;464;p30"/>
            <p:cNvSpPr/>
            <p:nvPr/>
          </p:nvSpPr>
          <p:spPr>
            <a:xfrm>
              <a:off x="0" y="0"/>
              <a:ext cx="4572000" cy="723900"/>
            </a:xfrm>
            <a:prstGeom prst="roundRect">
              <a:avLst>
                <a:gd name="adj" fmla="val 15789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name="adj" fmla="val 23529"/>
              </a:avLst>
            </a:prstGeom>
            <a:solidFill>
              <a:srgbClr val="E87A3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0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01</a:t>
              </a:r>
              <a:endParaRPr sz="12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67" name="Google Shape;467;p30"/>
            <p:cNvSpPr txBox="1"/>
            <p:nvPr/>
          </p:nvSpPr>
          <p:spPr>
            <a:xfrm>
              <a:off x="552450" y="95250"/>
              <a:ext cx="38862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 b="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Завершение заполнения сайта.</a:t>
              </a:r>
              <a:endParaRPr sz="1100" b="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468" name="Google Shape;468;p30"/>
          <p:cNvGrpSpPr/>
          <p:nvPr/>
        </p:nvGrpSpPr>
        <p:grpSpPr>
          <a:xfrm>
            <a:off x="476250" y="1809750"/>
            <a:ext cx="4572000" cy="876300"/>
            <a:chOff x="0" y="0"/>
            <a:chExt cx="4572000" cy="876300"/>
          </a:xfrm>
        </p:grpSpPr>
        <p:sp>
          <p:nvSpPr>
            <p:cNvPr id="469" name="Google Shape;469;p30"/>
            <p:cNvSpPr/>
            <p:nvPr/>
          </p:nvSpPr>
          <p:spPr>
            <a:xfrm>
              <a:off x="0" y="0"/>
              <a:ext cx="4572000" cy="876300"/>
            </a:xfrm>
            <a:prstGeom prst="roundRect">
              <a:avLst>
                <a:gd name="adj" fmla="val 13043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name="adj" fmla="val 23529"/>
              </a:avLst>
            </a:prstGeom>
            <a:solidFill>
              <a:srgbClr val="E87A3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0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02</a:t>
              </a:r>
              <a:endParaRPr sz="12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72" name="Google Shape;472;p30"/>
            <p:cNvSpPr txBox="1"/>
            <p:nvPr/>
          </p:nvSpPr>
          <p:spPr>
            <a:xfrm>
              <a:off x="552450" y="95250"/>
              <a:ext cx="3886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Запуск системы Миксплат для удобного и безопасного приема донатов (произойдет после проверки Миксплатом всех тех. требований и их соответствия на нашем сайте).</a:t>
              </a:r>
              <a:endParaRPr sz="1050" b="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473" name="Google Shape;473;p30"/>
          <p:cNvGrpSpPr/>
          <p:nvPr/>
        </p:nvGrpSpPr>
        <p:grpSpPr>
          <a:xfrm>
            <a:off x="476250" y="2800350"/>
            <a:ext cx="4572000" cy="914400"/>
            <a:chOff x="0" y="0"/>
            <a:chExt cx="4572000" cy="914400"/>
          </a:xfrm>
        </p:grpSpPr>
        <p:sp>
          <p:nvSpPr>
            <p:cNvPr id="474" name="Google Shape;474;p30"/>
            <p:cNvSpPr/>
            <p:nvPr/>
          </p:nvSpPr>
          <p:spPr>
            <a:xfrm>
              <a:off x="0" y="0"/>
              <a:ext cx="4572000" cy="914400"/>
            </a:xfrm>
            <a:prstGeom prst="roundRect">
              <a:avLst>
                <a:gd name="adj" fmla="val 12500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0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name="adj" fmla="val 23529"/>
              </a:avLst>
            </a:prstGeom>
            <a:solidFill>
              <a:srgbClr val="E87A3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03</a:t>
              </a:r>
              <a:endParaRPr sz="12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77" name="Google Shape;477;p30"/>
            <p:cNvSpPr txBox="1"/>
            <p:nvPr/>
          </p:nvSpPr>
          <p:spPr>
            <a:xfrm>
              <a:off x="552450" y="95250"/>
              <a:ext cx="38862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Продолжение работы над внешней рекламой фонда, чтобы повысить осведомленность о нашей деятельности и привлечь больше людей к помощи. Практически готовы макеты для печати.</a:t>
              </a:r>
              <a:endParaRPr sz="1050" b="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478" name="Google Shape;478;p30"/>
          <p:cNvGrpSpPr/>
          <p:nvPr/>
        </p:nvGrpSpPr>
        <p:grpSpPr>
          <a:xfrm>
            <a:off x="476250" y="3829050"/>
            <a:ext cx="4572000" cy="876300"/>
            <a:chOff x="0" y="0"/>
            <a:chExt cx="4572000" cy="876300"/>
          </a:xfrm>
        </p:grpSpPr>
        <p:sp>
          <p:nvSpPr>
            <p:cNvPr id="479" name="Google Shape;479;p30"/>
            <p:cNvSpPr/>
            <p:nvPr/>
          </p:nvSpPr>
          <p:spPr>
            <a:xfrm>
              <a:off x="0" y="0"/>
              <a:ext cx="4572000" cy="876300"/>
            </a:xfrm>
            <a:prstGeom prst="roundRect">
              <a:avLst>
                <a:gd name="adj" fmla="val 13043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0"/>
            <p:cNvSpPr/>
            <p:nvPr/>
          </p:nvSpPr>
          <p:spPr>
            <a:xfrm>
              <a:off x="133350" y="133350"/>
              <a:ext cx="324000" cy="324000"/>
            </a:xfrm>
            <a:prstGeom prst="roundRect">
              <a:avLst>
                <a:gd name="adj" fmla="val 23529"/>
              </a:avLst>
            </a:prstGeom>
            <a:solidFill>
              <a:srgbClr val="E87A3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0"/>
            <p:cNvSpPr txBox="1"/>
            <p:nvPr/>
          </p:nvSpPr>
          <p:spPr>
            <a:xfrm>
              <a:off x="133350" y="133350"/>
              <a:ext cx="3240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04</a:t>
              </a:r>
              <a:endParaRPr sz="12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82" name="Google Shape;482;p30"/>
            <p:cNvSpPr txBox="1"/>
            <p:nvPr/>
          </p:nvSpPr>
          <p:spPr>
            <a:xfrm>
              <a:off x="552450" y="95250"/>
              <a:ext cx="3886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 b="0">
                  <a:solidFill>
                    <a:srgbClr val="332D29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Продолжение работы по пристройству окрепших и социализированных котят, котов и кошек, чтобы каждый из них нашел свой дом и любящих хозяев.</a:t>
              </a:r>
              <a:endParaRPr sz="1050" b="0">
                <a:solidFill>
                  <a:srgbClr val="332D29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1"/>
          <p:cNvSpPr txBox="1"/>
          <p:nvPr/>
        </p:nvSpPr>
        <p:spPr>
          <a:xfrm>
            <a:off x="1275900" y="1376925"/>
            <a:ext cx="3256800" cy="3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Запустить полноценную юридическую работу с договорами по передаче животного, карточки учета и пр. </a:t>
            </a: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Приложить усилия для скорейшего открытия локации Парголово, чтобы мы смогли взять на передержку бОльшее количество подопечных, чем можем позволить сейчас. </a:t>
            </a: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Продолжить работу над пристройством окрепших, социализированных котят, котов и кошек.</a:t>
            </a: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Начать заполнение нашего основного сайта</a:t>
            </a: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Запустить часть процессов по маркетинговой стратегии фонда, а именно: максимизировать видеоконтент, навигацию по каналу, рубрики, пробы первого рекламного касания, после оформления сайта фонда подвязываем его в сообщество VK, подкрепляем выбранный сервис пожертвований, продвижение фонда через авито от лица фонда, а не физлица, изучаем площадку Вайлдберриз и Озон для пожертвований и многое другое. </a:t>
            </a: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Дождаться полной отрисовки дизайнером наших стикерпаков.</a:t>
            </a:r>
            <a:endParaRPr sz="800"/>
          </a:p>
          <a:p>
            <a:pPr marL="457200" lvl="0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</a:pPr>
            <a:r>
              <a:rPr lang="ru" sz="800"/>
              <a:t>Реализовать в офисах информационные плакаты для узнаваемости о нашей деятельности</a:t>
            </a:r>
            <a:endParaRPr sz="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488" name="Google Shape;488;p31"/>
          <p:cNvSpPr txBox="1"/>
          <p:nvPr/>
        </p:nvSpPr>
        <p:spPr>
          <a:xfrm>
            <a:off x="1275900" y="786150"/>
            <a:ext cx="6592200" cy="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/>
              <a:t>Наши цели на ноябрь: 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89" name="Google Shape;4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1" title="5379630788498286557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263" y="928775"/>
            <a:ext cx="2733238" cy="36443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93" name="Google Shape;493;p31" title="537963078849828656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5300" y="928799"/>
            <a:ext cx="2733226" cy="36443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94" name="Google Shape;494;p31" title="5379630788498286558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85325" y="928800"/>
            <a:ext cx="2733226" cy="36442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95" name="Google Shape;495;p31"/>
          <p:cNvSpPr txBox="1"/>
          <p:nvPr/>
        </p:nvSpPr>
        <p:spPr>
          <a:xfrm>
            <a:off x="2344925" y="179775"/>
            <a:ext cx="5087400" cy="509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Ремонт в одной из локаций</a:t>
            </a:r>
            <a:endParaRPr sz="21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2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1" name="Google Shape;5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2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2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3"/>
          <p:cNvSpPr txBox="1"/>
          <p:nvPr/>
        </p:nvSpPr>
        <p:spPr>
          <a:xfrm>
            <a:off x="3325025" y="206975"/>
            <a:ext cx="3155700" cy="494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Симба!</a:t>
            </a:r>
            <a:endParaRPr sz="22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12" name="Google Shape;512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3301" y="343577"/>
            <a:ext cx="2442524" cy="4342275"/>
          </a:xfrm>
          <a:prstGeom prst="rect">
            <a:avLst/>
          </a:prstGeom>
          <a:noFill/>
          <a:ln>
            <a:noFill/>
          </a:ln>
          <a:effectLst>
            <a:outerShdw blurRad="142875" dist="8572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13" name="Google Shape;51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1050" y="1279925"/>
            <a:ext cx="5282426" cy="2971350"/>
          </a:xfrm>
          <a:prstGeom prst="rect">
            <a:avLst/>
          </a:prstGeom>
          <a:noFill/>
          <a:ln>
            <a:noFill/>
          </a:ln>
          <a:effectLst>
            <a:outerShdw blurRad="142875" dist="7620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34"/>
          <p:cNvSpPr txBox="1"/>
          <p:nvPr/>
        </p:nvSpPr>
        <p:spPr>
          <a:xfrm>
            <a:off x="3234350" y="516600"/>
            <a:ext cx="2571900" cy="6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21" name="Google Shape;52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34"/>
          <p:cNvSpPr txBox="1"/>
          <p:nvPr/>
        </p:nvSpPr>
        <p:spPr>
          <a:xfrm>
            <a:off x="3882700" y="156300"/>
            <a:ext cx="3189300" cy="47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Сема!</a:t>
            </a:r>
            <a:endParaRPr sz="25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23" name="Google Shape;52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8250" y="881874"/>
            <a:ext cx="2633829" cy="3975600"/>
          </a:xfrm>
          <a:prstGeom prst="rect">
            <a:avLst/>
          </a:prstGeom>
          <a:noFill/>
          <a:ln>
            <a:noFill/>
          </a:ln>
          <a:effectLst>
            <a:outerShdw blurRad="271463" dist="19050" dir="792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4" name="Google Shape;524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17150" y="881875"/>
            <a:ext cx="2164859" cy="3975600"/>
          </a:xfrm>
          <a:prstGeom prst="rect">
            <a:avLst/>
          </a:prstGeom>
          <a:noFill/>
          <a:ln>
            <a:noFill/>
          </a:ln>
          <a:effectLst>
            <a:outerShdw blurRad="271463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5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2" name="Google Shape;53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5"/>
          <p:cNvPicPr preferRelativeResize="0"/>
          <p:nvPr/>
        </p:nvPicPr>
        <p:blipFill rotWithShape="1">
          <a:blip r:embed="rId6">
            <a:alphaModFix/>
          </a:blip>
          <a:srcRect l="18909" r="18909"/>
          <a:stretch/>
        </p:blipFill>
        <p:spPr>
          <a:xfrm>
            <a:off x="476250" y="1000125"/>
            <a:ext cx="4048200" cy="3667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34" name="Google Shape;534;p35"/>
          <p:cNvSpPr txBox="1"/>
          <p:nvPr/>
        </p:nvSpPr>
        <p:spPr>
          <a:xfrm>
            <a:off x="476250" y="285750"/>
            <a:ext cx="8191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0">
                <a:solidFill>
                  <a:srgbClr val="3D2B1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Добрые новости!</a:t>
            </a:r>
            <a:endParaRPr sz="2600" b="0">
              <a:solidFill>
                <a:srgbClr val="3D2B1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535" name="Google Shape;535;p35"/>
          <p:cNvSpPr/>
          <p:nvPr/>
        </p:nvSpPr>
        <p:spPr>
          <a:xfrm>
            <a:off x="4762500" y="1000125"/>
            <a:ext cx="3905400" cy="1762200"/>
          </a:xfrm>
          <a:prstGeom prst="roundRect">
            <a:avLst>
              <a:gd name="adj" fmla="val 8648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5"/>
          <p:cNvSpPr txBox="1"/>
          <p:nvPr/>
        </p:nvSpPr>
        <p:spPr>
          <a:xfrm>
            <a:off x="4762500" y="1000125"/>
            <a:ext cx="3905400" cy="1762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90500" tIns="152400" rIns="190500" bIns="152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Подарки для пушистых друзей</a:t>
            </a:r>
            <a:endParaRPr sz="1300" b="1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r>
              <a:rPr lang="ru" sz="1100" b="1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С каждым днем все больше людей интересуются нашим фондом и не просто интересуются, но и хотят помочь.</a:t>
            </a:r>
            <a:r>
              <a:rPr lang="ru" sz="1100" b="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 Одна из девушек, которая ранее забрала Сему из приюта, прислала в подарок большую коробку с игрушками и кормом, а также хозтоварами — нашим пушистым друзьям.</a:t>
            </a:r>
            <a:endParaRPr sz="1100" b="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37" name="Google Shape;537;p35"/>
          <p:cNvSpPr/>
          <p:nvPr/>
        </p:nvSpPr>
        <p:spPr>
          <a:xfrm>
            <a:off x="4762500" y="2905125"/>
            <a:ext cx="3905400" cy="1762200"/>
          </a:xfrm>
          <a:prstGeom prst="roundRect">
            <a:avLst>
              <a:gd name="adj" fmla="val 8648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5"/>
          <p:cNvSpPr txBox="1"/>
          <p:nvPr/>
        </p:nvSpPr>
        <p:spPr>
          <a:xfrm>
            <a:off x="4762500" y="2905125"/>
            <a:ext cx="3905400" cy="1762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90500" tIns="152400" rIns="190500" bIns="152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>
                <a:solidFill>
                  <a:srgbClr val="8C5A2B"/>
                </a:solidFill>
                <a:latin typeface="Nunito"/>
                <a:ea typeface="Nunito"/>
                <a:cs typeface="Nunito"/>
                <a:sym typeface="Nunito"/>
              </a:rPr>
              <a:t>Список необходимых вещей</a:t>
            </a:r>
            <a:endParaRPr sz="1300" b="1">
              <a:solidFill>
                <a:srgbClr val="8C5A2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r>
              <a:rPr lang="ru" sz="1100" b="0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Ранее мы сформировали то, что нам необходимо, и при желании помочь, у нас уже есть готовый список. </a:t>
            </a:r>
            <a:r>
              <a:rPr lang="ru" sz="1100" b="1">
                <a:solidFill>
                  <a:srgbClr val="372717"/>
                </a:solidFill>
                <a:latin typeface="Nunito"/>
                <a:ea typeface="Nunito"/>
                <a:cs typeface="Nunito"/>
                <a:sym typeface="Nunito"/>
              </a:rPr>
              <a:t>Надеемся, что таких людей будет все больше, ведь вместе мы можем сделать мир лучше для наших четвероногих друзей!</a:t>
            </a:r>
            <a:endParaRPr sz="1100" b="0">
              <a:solidFill>
                <a:srgbClr val="372717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36"/>
          <p:cNvSpPr txBox="1"/>
          <p:nvPr/>
        </p:nvSpPr>
        <p:spPr>
          <a:xfrm>
            <a:off x="3234350" y="516600"/>
            <a:ext cx="2571900" cy="6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6" name="Google Shape;546;p36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47" name="Google Shape;54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36"/>
          <p:cNvSpPr txBox="1"/>
          <p:nvPr/>
        </p:nvSpPr>
        <p:spPr>
          <a:xfrm>
            <a:off x="1774400" y="280750"/>
            <a:ext cx="5267100" cy="539100"/>
          </a:xfrm>
          <a:prstGeom prst="rect">
            <a:avLst/>
          </a:prstGeom>
          <a:noFill/>
          <a:ln>
            <a:noFill/>
          </a:ln>
          <a:effectLst>
            <a:outerShdw blurRad="114300" dist="9525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новенькие: </a:t>
            </a:r>
            <a:br>
              <a:rPr lang="ru" sz="18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sz="18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Багира, Ежевика (Вика), Черника (Ника) </a:t>
            </a:r>
            <a:endParaRPr sz="18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49" name="Google Shape;54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80571" y="1227175"/>
            <a:ext cx="2623824" cy="3498451"/>
          </a:xfrm>
          <a:prstGeom prst="rect">
            <a:avLst/>
          </a:prstGeom>
          <a:noFill/>
          <a:ln>
            <a:noFill/>
          </a:ln>
          <a:effectLst>
            <a:outerShdw blurRad="300038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50" name="Google Shape;550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9525" y="1227175"/>
            <a:ext cx="4231599" cy="3498449"/>
          </a:xfrm>
          <a:prstGeom prst="rect">
            <a:avLst/>
          </a:prstGeom>
          <a:noFill/>
          <a:ln>
            <a:noFill/>
          </a:ln>
          <a:effectLst>
            <a:outerShdw blurRad="300038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50" y="-2882"/>
            <a:ext cx="9148501" cy="514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37"/>
          <p:cNvSpPr txBox="1"/>
          <p:nvPr/>
        </p:nvSpPr>
        <p:spPr>
          <a:xfrm>
            <a:off x="685075" y="1819325"/>
            <a:ext cx="3029100" cy="87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Благодарим за     внимание!</a:t>
            </a: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60" name="Google Shape;56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575" y="617323"/>
            <a:ext cx="3835100" cy="40882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Macintosh PowerPoint</Application>
  <PresentationFormat>Экран (16:9)</PresentationFormat>
  <Paragraphs>79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Roboto</vt:lpstr>
      <vt:lpstr>Nunito ExtraBold</vt:lpstr>
      <vt:lpstr>Maven Pro</vt:lpstr>
      <vt:lpstr>Nunito</vt:lpstr>
      <vt:lpstr>Nunito SemiBold</vt:lpstr>
      <vt:lpstr>Momentum</vt:lpstr>
      <vt:lpstr>Благотворительный фонд спасения бездомных животных                     «Полюби бездомного котенка»</vt:lpstr>
      <vt:lpstr>Презентация PowerPoint</vt:lpstr>
      <vt:lpstr>Презентация PowerPoint</vt:lpstr>
      <vt:lpstr>Плановые осмотры и сдача анализов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Благотворительный фонд спасения бездомных животных                     «Полюби бездомного котенка»</dc:title>
  <cp:lastModifiedBy>Microsoft Office User</cp:lastModifiedBy>
  <cp:revision>1</cp:revision>
  <dcterms:modified xsi:type="dcterms:W3CDTF">2026-09-30T08:57:17Z</dcterms:modified>
</cp:coreProperties>
</file>