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Nunito SemiBold"/>
      <p:regular r:id="rId30"/>
      <p:bold r:id="rId31"/>
      <p:italic r:id="rId32"/>
      <p:boldItalic r:id="rId33"/>
    </p:embeddedFont>
    <p:embeddedFont>
      <p:font typeface="Nunito"/>
      <p:regular r:id="rId34"/>
      <p:bold r:id="rId35"/>
      <p:italic r:id="rId36"/>
      <p:boldItalic r:id="rId37"/>
    </p:embeddedFont>
    <p:embeddedFont>
      <p:font typeface="Maven Pro"/>
      <p:regular r:id="rId38"/>
      <p:bold r:id="rId39"/>
    </p:embeddedFont>
    <p:embeddedFont>
      <p:font typeface="Nunito ExtraBold"/>
      <p:bold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ExtraBold-bold.fntdata"/><Relationship Id="rId20" Type="http://schemas.openxmlformats.org/officeDocument/2006/relationships/slide" Target="slides/slide15.xml"/><Relationship Id="rId41" Type="http://schemas.openxmlformats.org/officeDocument/2006/relationships/font" Target="fonts/NunitoExtraBold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NunitoSemiBold-bold.fntdata"/><Relationship Id="rId30" Type="http://schemas.openxmlformats.org/officeDocument/2006/relationships/font" Target="fonts/NunitoSemiBold-regular.fntdata"/><Relationship Id="rId11" Type="http://schemas.openxmlformats.org/officeDocument/2006/relationships/slide" Target="slides/slide6.xml"/><Relationship Id="rId33" Type="http://schemas.openxmlformats.org/officeDocument/2006/relationships/font" Target="fonts/NunitoSemiBold-boldItalic.fntdata"/><Relationship Id="rId10" Type="http://schemas.openxmlformats.org/officeDocument/2006/relationships/slide" Target="slides/slide5.xml"/><Relationship Id="rId32" Type="http://schemas.openxmlformats.org/officeDocument/2006/relationships/font" Target="fonts/NunitoSemiBold-italic.fntdata"/><Relationship Id="rId13" Type="http://schemas.openxmlformats.org/officeDocument/2006/relationships/slide" Target="slides/slide8.xml"/><Relationship Id="rId35" Type="http://schemas.openxmlformats.org/officeDocument/2006/relationships/font" Target="fonts/Nunito-bold.fntdata"/><Relationship Id="rId12" Type="http://schemas.openxmlformats.org/officeDocument/2006/relationships/slide" Target="slides/slide7.xml"/><Relationship Id="rId34" Type="http://schemas.openxmlformats.org/officeDocument/2006/relationships/font" Target="fonts/Nunito-regular.fntdata"/><Relationship Id="rId15" Type="http://schemas.openxmlformats.org/officeDocument/2006/relationships/slide" Target="slides/slide10.xml"/><Relationship Id="rId37" Type="http://schemas.openxmlformats.org/officeDocument/2006/relationships/font" Target="fonts/Nunito-boldItalic.fntdata"/><Relationship Id="rId14" Type="http://schemas.openxmlformats.org/officeDocument/2006/relationships/slide" Target="slides/slide9.xml"/><Relationship Id="rId36" Type="http://schemas.openxmlformats.org/officeDocument/2006/relationships/font" Target="fonts/Nunito-italic.fntdata"/><Relationship Id="rId17" Type="http://schemas.openxmlformats.org/officeDocument/2006/relationships/slide" Target="slides/slide12.xml"/><Relationship Id="rId39" Type="http://schemas.openxmlformats.org/officeDocument/2006/relationships/font" Target="fonts/MavenPro-bold.fntdata"/><Relationship Id="rId16" Type="http://schemas.openxmlformats.org/officeDocument/2006/relationships/slide" Target="slides/slide11.xml"/><Relationship Id="rId38" Type="http://schemas.openxmlformats.org/officeDocument/2006/relationships/font" Target="fonts/MavenPro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c6fa3c898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c6fa3c8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be7166195_2_29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fbe7166195_2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634aeb887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634aeb887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62762638f3_0_25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62762638f3_0_2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635346b095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635346b095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68e3d71e8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68e3d71e8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68e3d71e8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68e3d71e8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68e3d71e88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68e3d71e88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fbe7166195_2_8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fbe7166195_2_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fbe7166195_2_14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fbe7166195_2_1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fbe7166195_2_2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3fbe7166195_2_2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fbe7166195_2_29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3fbe7166195_2_29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fbe7166195_2_36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fbe7166195_2_3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19aaffac44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319aaffac44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fbf2c2fdff_2_18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fbf2c2fdff_2_1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7d7fff6c1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7d7fff6c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fbf2c2fdff_2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fbf2c2fdff_2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7cf2a00ae3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37cf2a00ae3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7cf2a00ae3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37cf2a00ae3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7cf2a00ae3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7cf2a00ae3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fbf2c2fdff_2_1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fbf2c2fdff_2_1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319aaffac44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319aaffac44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3fbf2c2fdff_2_2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3fbf2c2fdff_2_2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c6fa3c898_0_2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c6fa3c89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 и описание (h5da1c546b7feaf57_11_0)">
  <p:cSld name="Заголовок раздела и описание (h5da1c546b7feaf57_11_0)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5" name="Google Shape;275;p13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76" name="Google Shape;276;p13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77" name="Google Shape;277;p1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be7166195_20_0)">
  <p:cSld name="Заголовок и текст (g3fbe7166195_20_0)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0" name="Google Shape;280;p1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1" name="Google Shape;281;p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5da1c546b7feaf57_28_0)">
  <p:cSld name="Заголовок и текст (h5da1c546b7feaf57_28_0)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4" name="Google Shape;284;p15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5" name="Google Shape;285;p1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be7166195_45_0)">
  <p:cSld name="Заголовок и текст (g3fbe7166195_45_0)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8" name="Google Shape;288;p16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9" name="Google Shape;289;p1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5da1c546b7feaf57_53_0)">
  <p:cSld name="Заголовок и текст (h5da1c546b7feaf57_53_0)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2" name="Google Shape;292;p17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93" name="Google Shape;293;p1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5da1c546b7feaf57_61_0)">
  <p:cSld name="Заголовок и текст (h5da1c546b7feaf57_61_0)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6" name="Google Shape;296;p1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97" name="Google Shape;297;p1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bf2c2fdff_34_0)">
  <p:cSld name="Заголовок и текст (g3fbf2c2fdff_34_0)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9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0" name="Google Shape;300;p19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1" name="Google Shape;301;p1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47.jpg"/><Relationship Id="rId7" Type="http://schemas.openxmlformats.org/officeDocument/2006/relationships/image" Target="../media/image2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9.jpg"/><Relationship Id="rId6" Type="http://schemas.openxmlformats.org/officeDocument/2006/relationships/image" Target="../media/image4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46.jpg"/><Relationship Id="rId6" Type="http://schemas.openxmlformats.org/officeDocument/2006/relationships/image" Target="../media/image3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5.jpg"/><Relationship Id="rId6" Type="http://schemas.openxmlformats.org/officeDocument/2006/relationships/image" Target="../media/image3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4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2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5.png"/><Relationship Id="rId5" Type="http://schemas.openxmlformats.org/officeDocument/2006/relationships/image" Target="../media/image51.png"/><Relationship Id="rId6" Type="http://schemas.openxmlformats.org/officeDocument/2006/relationships/image" Target="../media/image4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20.jpg"/><Relationship Id="rId5" Type="http://schemas.openxmlformats.org/officeDocument/2006/relationships/image" Target="../media/image2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43.jpg"/><Relationship Id="rId5" Type="http://schemas.openxmlformats.org/officeDocument/2006/relationships/image" Target="../media/image3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41.png"/><Relationship Id="rId5" Type="http://schemas.openxmlformats.org/officeDocument/2006/relationships/image" Target="../media/image4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Relationship Id="rId4" Type="http://schemas.openxmlformats.org/officeDocument/2006/relationships/image" Target="../media/image28.jpg"/><Relationship Id="rId5" Type="http://schemas.openxmlformats.org/officeDocument/2006/relationships/image" Target="../media/image4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Relationship Id="rId4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0.png"/><Relationship Id="rId4" Type="http://schemas.openxmlformats.org/officeDocument/2006/relationships/image" Target="../media/image4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0"/>
          <p:cNvSpPr txBox="1"/>
          <p:nvPr>
            <p:ph type="title"/>
          </p:nvPr>
        </p:nvSpPr>
        <p:spPr>
          <a:xfrm>
            <a:off x="1834725" y="1400450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Благотворительный фонд спасения бездомных животных  </a:t>
            </a:r>
            <a:br>
              <a:rPr lang="ru"/>
            </a:br>
            <a:r>
              <a:rPr lang="ru"/>
              <a:t>                 </a:t>
            </a:r>
            <a:br>
              <a:rPr lang="ru"/>
            </a:br>
            <a:r>
              <a:rPr lang="ru"/>
              <a:t>«Полюби бездомного котенка»</a:t>
            </a:r>
            <a:endParaRPr/>
          </a:p>
        </p:txBody>
      </p:sp>
      <p:pic>
        <p:nvPicPr>
          <p:cNvPr id="307" name="Google Shape;3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0"/>
          <p:cNvSpPr txBox="1"/>
          <p:nvPr/>
        </p:nvSpPr>
        <p:spPr>
          <a:xfrm>
            <a:off x="707375" y="1157750"/>
            <a:ext cx="6187800" cy="2358300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Благотворительный фонд спасения бездомных животных </a:t>
            </a:r>
            <a:b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b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“Полюби бездомного котенка”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09" name="Google Shape;3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6100" y="2571750"/>
            <a:ext cx="2278523" cy="227852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1"/>
          <p:cNvSpPr txBox="1"/>
          <p:nvPr/>
        </p:nvSpPr>
        <p:spPr>
          <a:xfrm>
            <a:off x="381000" y="209550"/>
            <a:ext cx="8382000" cy="428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Что было сделано за</a:t>
            </a:r>
            <a:r>
              <a:rPr lang="ru" sz="2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 </a:t>
            </a:r>
            <a:r>
              <a:rPr b="0" lang="ru" sz="2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август-</a:t>
            </a:r>
            <a:r>
              <a:rPr lang="ru" sz="2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октябрь</a:t>
            </a:r>
            <a:r>
              <a:rPr b="0" lang="ru" sz="2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:</a:t>
            </a:r>
            <a:endParaRPr b="0" sz="2200">
              <a:solidFill>
                <a:srgbClr val="3A2E2B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315" name="Google Shape;315;p21"/>
          <p:cNvPicPr preferRelativeResize="0"/>
          <p:nvPr/>
        </p:nvPicPr>
        <p:blipFill rotWithShape="1">
          <a:blip r:embed="rId4">
            <a:alphaModFix/>
          </a:blip>
          <a:srcRect b="0" l="0" r="4058" t="0"/>
          <a:stretch/>
        </p:blipFill>
        <p:spPr>
          <a:xfrm>
            <a:off x="198600" y="762000"/>
            <a:ext cx="2861400" cy="4048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316" name="Google Shape;316;p21"/>
          <p:cNvGrpSpPr/>
          <p:nvPr/>
        </p:nvGrpSpPr>
        <p:grpSpPr>
          <a:xfrm>
            <a:off x="3143250" y="762000"/>
            <a:ext cx="1714500" cy="1190700"/>
            <a:chOff x="0" y="0"/>
            <a:chExt cx="1714500" cy="1190700"/>
          </a:xfrm>
        </p:grpSpPr>
        <p:sp>
          <p:nvSpPr>
            <p:cNvPr id="317" name="Google Shape;317;p21"/>
            <p:cNvSpPr/>
            <p:nvPr/>
          </p:nvSpPr>
          <p:spPr>
            <a:xfrm>
              <a:off x="0" y="0"/>
              <a:ext cx="1714500" cy="1190700"/>
            </a:xfrm>
            <a:prstGeom prst="roundRect">
              <a:avLst>
                <a:gd fmla="val 11200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1"/>
            <p:cNvSpPr txBox="1"/>
            <p:nvPr/>
          </p:nvSpPr>
          <p:spPr>
            <a:xfrm>
              <a:off x="0" y="0"/>
              <a:ext cx="1714500" cy="119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7A5C43"/>
                  </a:solidFill>
                  <a:latin typeface="Nunito"/>
                  <a:ea typeface="Nunito"/>
                  <a:cs typeface="Nunito"/>
                  <a:sym typeface="Nunito"/>
                </a:rPr>
                <a:t>Приют</a:t>
              </a:r>
              <a:endParaRPr b="1" sz="1000">
                <a:solidFill>
                  <a:srgbClr val="7A5C4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2B211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Дом: </a:t>
              </a:r>
              <a:r>
                <a:rPr b="0" lang="ru" sz="1200">
                  <a:solidFill>
                    <a:srgbClr val="2E7D3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6</a:t>
              </a:r>
              <a:endParaRPr b="0" sz="1200">
                <a:solidFill>
                  <a:srgbClr val="2B211E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2B211E"/>
                  </a:solidFill>
                  <a:latin typeface="Nunito"/>
                  <a:ea typeface="Nunito"/>
                  <a:cs typeface="Nunito"/>
                  <a:sym typeface="Nunito"/>
                </a:rPr>
                <a:t>Прибыло: 9 </a:t>
              </a:r>
              <a:r>
                <a:rPr b="0" lang="ru" sz="900">
                  <a:solidFill>
                    <a:srgbClr val="C62828"/>
                  </a:solidFill>
                  <a:latin typeface="Nunito"/>
                  <a:ea typeface="Nunito"/>
                  <a:cs typeface="Nunito"/>
                  <a:sym typeface="Nunito"/>
                </a:rPr>
                <a:t>(3 погибло)</a:t>
              </a:r>
              <a:endParaRPr b="1" sz="1100">
                <a:solidFill>
                  <a:srgbClr val="2B211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D4037"/>
                  </a:solidFill>
                  <a:latin typeface="Nunito"/>
                  <a:ea typeface="Nunito"/>
                  <a:cs typeface="Nunito"/>
                  <a:sym typeface="Nunito"/>
                </a:rPr>
                <a:t>Емкость: </a:t>
              </a:r>
              <a:r>
                <a:rPr b="1" lang="ru" sz="1000">
                  <a:solidFill>
                    <a:srgbClr val="5D4037"/>
                  </a:solidFill>
                  <a:latin typeface="Nunito"/>
                  <a:ea typeface="Nunito"/>
                  <a:cs typeface="Nunito"/>
                  <a:sym typeface="Nunito"/>
                </a:rPr>
                <a:t>49</a:t>
              </a:r>
              <a:endParaRPr sz="1000">
                <a:solidFill>
                  <a:srgbClr val="5D403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19" name="Google Shape;319;p21"/>
          <p:cNvGrpSpPr/>
          <p:nvPr/>
        </p:nvGrpSpPr>
        <p:grpSpPr>
          <a:xfrm>
            <a:off x="5000625" y="762000"/>
            <a:ext cx="1905000" cy="1190700"/>
            <a:chOff x="0" y="0"/>
            <a:chExt cx="1905000" cy="1190700"/>
          </a:xfrm>
        </p:grpSpPr>
        <p:sp>
          <p:nvSpPr>
            <p:cNvPr id="320" name="Google Shape;320;p21"/>
            <p:cNvSpPr/>
            <p:nvPr/>
          </p:nvSpPr>
          <p:spPr>
            <a:xfrm>
              <a:off x="0" y="0"/>
              <a:ext cx="1905000" cy="1190700"/>
            </a:xfrm>
            <a:prstGeom prst="roundRect">
              <a:avLst>
                <a:gd fmla="val 11200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1"/>
            <p:cNvSpPr txBox="1"/>
            <p:nvPr/>
          </p:nvSpPr>
          <p:spPr>
            <a:xfrm>
              <a:off x="0" y="0"/>
              <a:ext cx="1905000" cy="119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7A5C43"/>
                  </a:solidFill>
                  <a:latin typeface="Nunito"/>
                  <a:ea typeface="Nunito"/>
                  <a:cs typeface="Nunito"/>
                  <a:sym typeface="Nunito"/>
                </a:rPr>
                <a:t>Сборы</a:t>
              </a:r>
              <a:endParaRPr b="1" sz="1000">
                <a:solidFill>
                  <a:srgbClr val="7A5C4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lang="ru" sz="1800">
                  <a:solidFill>
                    <a:srgbClr val="2E7D3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&gt; 270 000 ₽</a:t>
              </a:r>
              <a:endParaRPr b="0" sz="1800">
                <a:solidFill>
                  <a:srgbClr val="2E7D32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ru" sz="950">
                  <a:solidFill>
                    <a:srgbClr val="4A3B32"/>
                  </a:solidFill>
                  <a:latin typeface="Nunito"/>
                  <a:ea typeface="Nunito"/>
                  <a:cs typeface="Nunito"/>
                  <a:sym typeface="Nunito"/>
                </a:rPr>
                <a:t>На лечение 2 тяжелых подопечных и закупку корма</a:t>
              </a:r>
              <a:endParaRPr sz="950">
                <a:solidFill>
                  <a:srgbClr val="4A3B3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22" name="Google Shape;322;p21"/>
          <p:cNvGrpSpPr/>
          <p:nvPr/>
        </p:nvGrpSpPr>
        <p:grpSpPr>
          <a:xfrm>
            <a:off x="7048500" y="762000"/>
            <a:ext cx="1714500" cy="1190700"/>
            <a:chOff x="0" y="0"/>
            <a:chExt cx="1714500" cy="1190700"/>
          </a:xfrm>
        </p:grpSpPr>
        <p:sp>
          <p:nvSpPr>
            <p:cNvPr id="323" name="Google Shape;323;p21"/>
            <p:cNvSpPr/>
            <p:nvPr/>
          </p:nvSpPr>
          <p:spPr>
            <a:xfrm>
              <a:off x="0" y="0"/>
              <a:ext cx="1714500" cy="1190700"/>
            </a:xfrm>
            <a:prstGeom prst="roundRect">
              <a:avLst>
                <a:gd fmla="val 11200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1"/>
            <p:cNvSpPr txBox="1"/>
            <p:nvPr/>
          </p:nvSpPr>
          <p:spPr>
            <a:xfrm>
              <a:off x="0" y="0"/>
              <a:ext cx="1714500" cy="119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7A5C43"/>
                  </a:solidFill>
                  <a:latin typeface="Nunito"/>
                  <a:ea typeface="Nunito"/>
                  <a:cs typeface="Nunito"/>
                  <a:sym typeface="Nunito"/>
                </a:rPr>
                <a:t>Соцсети (VK)</a:t>
              </a:r>
              <a:endParaRPr b="1" sz="1000">
                <a:solidFill>
                  <a:srgbClr val="7A5C4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lang="ru" sz="1800">
                  <a:solidFill>
                    <a:srgbClr val="1565C0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2 036</a:t>
              </a:r>
              <a:endParaRPr b="0" sz="1800">
                <a:solidFill>
                  <a:srgbClr val="1565C0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ru" sz="950">
                  <a:solidFill>
                    <a:srgbClr val="4A3B32"/>
                  </a:solidFill>
                  <a:latin typeface="Nunito"/>
                  <a:ea typeface="Nunito"/>
                  <a:cs typeface="Nunito"/>
                  <a:sym typeface="Nunito"/>
                </a:rPr>
                <a:t>Всего подписчиков</a:t>
              </a:r>
              <a:br>
                <a:rPr lang="ru" sz="950">
                  <a:solidFill>
                    <a:srgbClr val="4A3B32"/>
                  </a:solidFill>
                  <a:latin typeface="Nunito"/>
                  <a:ea typeface="Nunito"/>
                  <a:cs typeface="Nunito"/>
                  <a:sym typeface="Nunito"/>
                </a:rPr>
              </a:br>
              <a:r>
                <a:rPr b="1" lang="ru" sz="950">
                  <a:solidFill>
                    <a:srgbClr val="1565C0"/>
                  </a:solidFill>
                  <a:latin typeface="Nunito"/>
                  <a:ea typeface="Nunito"/>
                  <a:cs typeface="Nunito"/>
                  <a:sym typeface="Nunito"/>
                </a:rPr>
                <a:t>+1000</a:t>
              </a:r>
              <a:r>
                <a:rPr lang="ru" sz="950">
                  <a:solidFill>
                    <a:srgbClr val="4A3B32"/>
                  </a:solidFill>
                  <a:latin typeface="Nunito"/>
                  <a:ea typeface="Nunito"/>
                  <a:cs typeface="Nunito"/>
                  <a:sym typeface="Nunito"/>
                </a:rPr>
                <a:t> за 3 месяца</a:t>
              </a:r>
              <a:endParaRPr sz="950">
                <a:solidFill>
                  <a:srgbClr val="4A3B3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25" name="Google Shape;325;p21"/>
          <p:cNvGrpSpPr/>
          <p:nvPr/>
        </p:nvGrpSpPr>
        <p:grpSpPr>
          <a:xfrm>
            <a:off x="3143250" y="2095500"/>
            <a:ext cx="5619900" cy="809700"/>
            <a:chOff x="0" y="0"/>
            <a:chExt cx="5619900" cy="809700"/>
          </a:xfrm>
        </p:grpSpPr>
        <p:sp>
          <p:nvSpPr>
            <p:cNvPr id="326" name="Google Shape;326;p21"/>
            <p:cNvSpPr/>
            <p:nvPr/>
          </p:nvSpPr>
          <p:spPr>
            <a:xfrm>
              <a:off x="0" y="0"/>
              <a:ext cx="5619900" cy="809700"/>
            </a:xfrm>
            <a:prstGeom prst="roundRect">
              <a:avLst>
                <a:gd fmla="val 14117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1"/>
            <p:cNvSpPr txBox="1"/>
            <p:nvPr/>
          </p:nvSpPr>
          <p:spPr>
            <a:xfrm>
              <a:off x="0" y="0"/>
              <a:ext cx="56199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52400" spcFirstLastPara="1" rIns="15240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3A2E2B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Информационная поддержка</a:t>
              </a:r>
              <a:endParaRPr b="0" sz="1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1050">
                  <a:solidFill>
                    <a:srgbClr val="4A3B32"/>
                  </a:solidFill>
                  <a:latin typeface="Nunito"/>
                  <a:ea typeface="Nunito"/>
                  <a:cs typeface="Nunito"/>
                  <a:sym typeface="Nunito"/>
                </a:rPr>
                <a:t>Нашли множество бесплатных групп для размещения, которые помогают животным сборами в критические ситуации.</a:t>
              </a:r>
              <a:endParaRPr sz="1050">
                <a:solidFill>
                  <a:srgbClr val="4A3B3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28" name="Google Shape;328;p21"/>
          <p:cNvGrpSpPr/>
          <p:nvPr/>
        </p:nvGrpSpPr>
        <p:grpSpPr>
          <a:xfrm>
            <a:off x="3143250" y="3028950"/>
            <a:ext cx="5619900" cy="809700"/>
            <a:chOff x="0" y="0"/>
            <a:chExt cx="5619900" cy="809700"/>
          </a:xfrm>
        </p:grpSpPr>
        <p:sp>
          <p:nvSpPr>
            <p:cNvPr id="329" name="Google Shape;329;p21"/>
            <p:cNvSpPr/>
            <p:nvPr/>
          </p:nvSpPr>
          <p:spPr>
            <a:xfrm>
              <a:off x="0" y="0"/>
              <a:ext cx="5619900" cy="809700"/>
            </a:xfrm>
            <a:prstGeom prst="roundRect">
              <a:avLst>
                <a:gd fmla="val 14117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1"/>
            <p:cNvSpPr txBox="1"/>
            <p:nvPr/>
          </p:nvSpPr>
          <p:spPr>
            <a:xfrm>
              <a:off x="0" y="0"/>
              <a:ext cx="56199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52400" spcFirstLastPara="1" rIns="15240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3A2E2B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Пристройство в «мертвый сезон»</a:t>
              </a:r>
              <a:endParaRPr b="0" sz="1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1050">
                  <a:solidFill>
                    <a:srgbClr val="4A3B32"/>
                  </a:solidFill>
                  <a:latin typeface="Nunito"/>
                  <a:ea typeface="Nunito"/>
                  <a:cs typeface="Nunito"/>
                  <a:sym typeface="Nunito"/>
                </a:rPr>
                <a:t>Из-за “мертвого сезона” пристройство идет медленно, но на индивидуальные знакомства люди продолжают приезжать.</a:t>
              </a:r>
              <a:endParaRPr sz="1050">
                <a:solidFill>
                  <a:srgbClr val="4A3B3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31" name="Google Shape;331;p21"/>
          <p:cNvGrpSpPr/>
          <p:nvPr/>
        </p:nvGrpSpPr>
        <p:grpSpPr>
          <a:xfrm>
            <a:off x="3143250" y="3962400"/>
            <a:ext cx="5619900" cy="847800"/>
            <a:chOff x="0" y="0"/>
            <a:chExt cx="5619900" cy="847800"/>
          </a:xfrm>
        </p:grpSpPr>
        <p:sp>
          <p:nvSpPr>
            <p:cNvPr id="332" name="Google Shape;332;p21"/>
            <p:cNvSpPr/>
            <p:nvPr/>
          </p:nvSpPr>
          <p:spPr>
            <a:xfrm>
              <a:off x="0" y="0"/>
              <a:ext cx="5619900" cy="847800"/>
            </a:xfrm>
            <a:prstGeom prst="roundRect">
              <a:avLst>
                <a:gd fmla="val 13483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1"/>
            <p:cNvSpPr txBox="1"/>
            <p:nvPr/>
          </p:nvSpPr>
          <p:spPr>
            <a:xfrm>
              <a:off x="0" y="0"/>
              <a:ext cx="5619900" cy="8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52400" spcFirstLastPara="1" rIns="15240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3A2E2B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Оптимизация расходов</a:t>
              </a:r>
              <a:endParaRPr b="0" sz="1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1050">
                  <a:solidFill>
                    <a:srgbClr val="4A3B32"/>
                  </a:solidFill>
                  <a:latin typeface="Nunito"/>
                  <a:ea typeface="Nunito"/>
                  <a:cs typeface="Nunito"/>
                  <a:sym typeface="Nunito"/>
                </a:rPr>
                <a:t>Закупили более 20 доз вакцин, планируем делать их самостоятельно, что позволит сократить расходы на блок “лечение”.</a:t>
              </a:r>
              <a:endParaRPr sz="1050">
                <a:solidFill>
                  <a:srgbClr val="4A3B3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9" name="Google Shape;3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2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2"/>
          <p:cNvSpPr txBox="1"/>
          <p:nvPr/>
        </p:nvSpPr>
        <p:spPr>
          <a:xfrm>
            <a:off x="2627900" y="2032700"/>
            <a:ext cx="3908400" cy="819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PRO-НОВЕНЬКИХ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3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9" name="Google Shape;349;p23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0" name="Google Shape;350;p23"/>
          <p:cNvSpPr txBox="1"/>
          <p:nvPr/>
        </p:nvSpPr>
        <p:spPr>
          <a:xfrm>
            <a:off x="3303125" y="265400"/>
            <a:ext cx="31269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1" name="Google Shape;351;p23"/>
          <p:cNvSpPr txBox="1"/>
          <p:nvPr/>
        </p:nvSpPr>
        <p:spPr>
          <a:xfrm>
            <a:off x="6491675" y="1030975"/>
            <a:ext cx="2220600" cy="33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descr="🐶" id="352" name="Google Shape;35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❤️" id="353" name="Google Shape;35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3048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3" title="5276252978677938301 (1)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54525" y="673713"/>
            <a:ext cx="2960150" cy="39468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85725">
              <a:srgbClr val="000000">
                <a:alpha val="50000"/>
              </a:srgbClr>
            </a:outerShdw>
          </a:effectLst>
        </p:spPr>
      </p:pic>
      <p:pic>
        <p:nvPicPr>
          <p:cNvPr id="355" name="Google Shape;355;p23" title="5249027150923819550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76333" y="673725"/>
            <a:ext cx="2782117" cy="39468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66675">
              <a:srgbClr val="000000">
                <a:alpha val="50000"/>
              </a:srgbClr>
            </a:outerShdw>
          </a:effectLst>
        </p:spPr>
      </p:pic>
      <p:sp>
        <p:nvSpPr>
          <p:cNvPr id="356" name="Google Shape;356;p23"/>
          <p:cNvSpPr txBox="1"/>
          <p:nvPr/>
        </p:nvSpPr>
        <p:spPr>
          <a:xfrm>
            <a:off x="3303125" y="72250"/>
            <a:ext cx="3582600" cy="471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Наши новенькие </a:t>
            </a:r>
            <a:endParaRPr sz="2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7" name="Google Shape;357;p23"/>
          <p:cNvSpPr txBox="1"/>
          <p:nvPr/>
        </p:nvSpPr>
        <p:spPr>
          <a:xfrm>
            <a:off x="1987725" y="4647850"/>
            <a:ext cx="2167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Малыш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8" name="Google Shape;358;p23"/>
          <p:cNvSpPr txBox="1"/>
          <p:nvPr/>
        </p:nvSpPr>
        <p:spPr>
          <a:xfrm>
            <a:off x="5559025" y="4750450"/>
            <a:ext cx="786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9" name="Google Shape;359;p23"/>
          <p:cNvSpPr txBox="1"/>
          <p:nvPr/>
        </p:nvSpPr>
        <p:spPr>
          <a:xfrm>
            <a:off x="5956550" y="4647850"/>
            <a:ext cx="21675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Зефирка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4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7" name="Google Shape;367;p24"/>
          <p:cNvSpPr txBox="1"/>
          <p:nvPr/>
        </p:nvSpPr>
        <p:spPr>
          <a:xfrm>
            <a:off x="3296825" y="122825"/>
            <a:ext cx="4552500" cy="471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Наши новенькие </a:t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8" name="Google Shape;368;p24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9" name="Google Shape;369;p24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0" name="Google Shape;370;p24"/>
          <p:cNvSpPr txBox="1"/>
          <p:nvPr/>
        </p:nvSpPr>
        <p:spPr>
          <a:xfrm>
            <a:off x="1268875" y="3806650"/>
            <a:ext cx="3627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71" name="Google Shape;371;p24" title="527146860844849267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8448" y="739136"/>
            <a:ext cx="3324150" cy="36652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6300000" dist="85725">
              <a:srgbClr val="000000">
                <a:alpha val="50000"/>
              </a:srgbClr>
            </a:outerShdw>
          </a:effectLst>
        </p:spPr>
      </p:pic>
      <p:pic>
        <p:nvPicPr>
          <p:cNvPr id="372" name="Google Shape;372;p24" title="527167855933482290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51775" y="720399"/>
            <a:ext cx="3324151" cy="3705025"/>
          </a:xfrm>
          <a:prstGeom prst="rect">
            <a:avLst/>
          </a:prstGeom>
          <a:noFill/>
          <a:ln>
            <a:noFill/>
          </a:ln>
          <a:effectLst>
            <a:outerShdw blurRad="185738" rotWithShape="0" algn="bl" dir="5400000" dist="57150">
              <a:srgbClr val="000000">
                <a:alpha val="50000"/>
              </a:srgbClr>
            </a:outerShdw>
          </a:effectLst>
        </p:spPr>
      </p:pic>
      <p:sp>
        <p:nvSpPr>
          <p:cNvPr id="373" name="Google Shape;373;p24"/>
          <p:cNvSpPr txBox="1"/>
          <p:nvPr/>
        </p:nvSpPr>
        <p:spPr>
          <a:xfrm>
            <a:off x="1538575" y="4425425"/>
            <a:ext cx="22461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Фима 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4" name="Google Shape;374;p24"/>
          <p:cNvSpPr txBox="1"/>
          <p:nvPr/>
        </p:nvSpPr>
        <p:spPr>
          <a:xfrm>
            <a:off x="6300225" y="4472100"/>
            <a:ext cx="17970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Искорка 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25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2" name="Google Shape;382;p25"/>
          <p:cNvSpPr txBox="1"/>
          <p:nvPr/>
        </p:nvSpPr>
        <p:spPr>
          <a:xfrm>
            <a:off x="3296825" y="122825"/>
            <a:ext cx="4552500" cy="471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Наши новенькие </a:t>
            </a:r>
            <a:endParaRPr b="1"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3" name="Google Shape;383;p25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4" name="Google Shape;384;p25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5" name="Google Shape;385;p25"/>
          <p:cNvSpPr txBox="1"/>
          <p:nvPr/>
        </p:nvSpPr>
        <p:spPr>
          <a:xfrm>
            <a:off x="1268875" y="3806650"/>
            <a:ext cx="3627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6" name="Google Shape;386;p25"/>
          <p:cNvSpPr txBox="1"/>
          <p:nvPr/>
        </p:nvSpPr>
        <p:spPr>
          <a:xfrm>
            <a:off x="1538575" y="4425425"/>
            <a:ext cx="22461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Снежа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7" name="Google Shape;387;p25"/>
          <p:cNvSpPr txBox="1"/>
          <p:nvPr/>
        </p:nvSpPr>
        <p:spPr>
          <a:xfrm>
            <a:off x="6300225" y="4472100"/>
            <a:ext cx="17970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Леви </a:t>
            </a: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88" name="Google Shape;388;p25" title="5413519248694837548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7246" y="770404"/>
            <a:ext cx="2668750" cy="3558333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57150">
              <a:srgbClr val="000000">
                <a:alpha val="50000"/>
              </a:srgbClr>
            </a:outerShdw>
          </a:effectLst>
        </p:spPr>
      </p:pic>
      <p:pic>
        <p:nvPicPr>
          <p:cNvPr id="389" name="Google Shape;389;p25" title="5377611161731724217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67212" y="725250"/>
            <a:ext cx="2730013" cy="3700174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5400000" dist="4762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6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7" name="Google Shape;397;p26"/>
          <p:cNvSpPr txBox="1"/>
          <p:nvPr/>
        </p:nvSpPr>
        <p:spPr>
          <a:xfrm>
            <a:off x="3296825" y="122825"/>
            <a:ext cx="4552500" cy="471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Наши новенькие </a:t>
            </a:r>
            <a:endParaRPr b="1"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8" name="Google Shape;398;p26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9" name="Google Shape;399;p26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0" name="Google Shape;400;p26"/>
          <p:cNvSpPr txBox="1"/>
          <p:nvPr/>
        </p:nvSpPr>
        <p:spPr>
          <a:xfrm>
            <a:off x="1268875" y="3806650"/>
            <a:ext cx="3627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1" name="Google Shape;401;p26"/>
          <p:cNvSpPr txBox="1"/>
          <p:nvPr/>
        </p:nvSpPr>
        <p:spPr>
          <a:xfrm>
            <a:off x="4211650" y="4472125"/>
            <a:ext cx="20952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Рафик</a:t>
            </a: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02" name="Google Shape;402;p26" title="5400344032787429267 (1)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72925" y="658963"/>
            <a:ext cx="4998150" cy="374860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381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27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10" name="Google Shape;410;p27"/>
          <p:cNvSpPr txBox="1"/>
          <p:nvPr/>
        </p:nvSpPr>
        <p:spPr>
          <a:xfrm>
            <a:off x="3296825" y="122825"/>
            <a:ext cx="4552500" cy="471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Наши новенькие </a:t>
            </a:r>
            <a:endParaRPr b="1"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11" name="Google Shape;411;p27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12" name="Google Shape;412;p27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13" name="Google Shape;413;p27"/>
          <p:cNvSpPr txBox="1"/>
          <p:nvPr/>
        </p:nvSpPr>
        <p:spPr>
          <a:xfrm>
            <a:off x="1268875" y="3806650"/>
            <a:ext cx="3627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14" name="Google Shape;414;p27"/>
          <p:cNvSpPr txBox="1"/>
          <p:nvPr/>
        </p:nvSpPr>
        <p:spPr>
          <a:xfrm>
            <a:off x="1538563" y="4540175"/>
            <a:ext cx="22461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Кирюша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15" name="Google Shape;415;p27"/>
          <p:cNvSpPr txBox="1"/>
          <p:nvPr/>
        </p:nvSpPr>
        <p:spPr>
          <a:xfrm>
            <a:off x="5738050" y="4523575"/>
            <a:ext cx="1797000" cy="1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Барсик</a:t>
            </a: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16" name="Google Shape;416;p27" title="5416010540179913988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9337" y="865975"/>
            <a:ext cx="2704574" cy="3606125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17" name="Google Shape;417;p27" title="Снимок экрана 2025-10-09 в 13.31.3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9400" y="725200"/>
            <a:ext cx="2336450" cy="37468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381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28"/>
          <p:cNvPicPr preferRelativeResize="0"/>
          <p:nvPr/>
        </p:nvPicPr>
        <p:blipFill rotWithShape="1">
          <a:blip r:embed="rId4">
            <a:alphaModFix/>
          </a:blip>
          <a:srcRect b="0" l="2607" r="2607" t="0"/>
          <a:stretch/>
        </p:blipFill>
        <p:spPr>
          <a:xfrm>
            <a:off x="381000" y="762000"/>
            <a:ext cx="3000300" cy="4000500"/>
          </a:xfrm>
          <a:prstGeom prst="roundRect">
            <a:avLst>
              <a:gd fmla="val 4444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24" name="Google Shape;424;p28"/>
          <p:cNvGrpSpPr/>
          <p:nvPr/>
        </p:nvGrpSpPr>
        <p:grpSpPr>
          <a:xfrm>
            <a:off x="3619500" y="762000"/>
            <a:ext cx="5143500" cy="914400"/>
            <a:chOff x="0" y="0"/>
            <a:chExt cx="5143500" cy="914400"/>
          </a:xfrm>
        </p:grpSpPr>
        <p:sp>
          <p:nvSpPr>
            <p:cNvPr id="425" name="Google Shape;425;p28"/>
            <p:cNvSpPr/>
            <p:nvPr/>
          </p:nvSpPr>
          <p:spPr>
            <a:xfrm>
              <a:off x="0" y="0"/>
              <a:ext cx="5143500" cy="914400"/>
            </a:xfrm>
            <a:prstGeom prst="roundRect">
              <a:avLst>
                <a:gd fmla="val 12500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8"/>
            <p:cNvSpPr txBox="1"/>
            <p:nvPr/>
          </p:nvSpPr>
          <p:spPr>
            <a:xfrm>
              <a:off x="0" y="0"/>
              <a:ext cx="51435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152400" spcFirstLastPara="1" rIns="152400" wrap="square" tIns="952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7A5C43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1. Находка и госпитализация</a:t>
              </a:r>
              <a:endParaRPr b="0" sz="1100">
                <a:solidFill>
                  <a:srgbClr val="7A5C43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Туристы нашли на улице раненого 2-месячного котенка и доставили в клинику. Малыша назвали </a:t>
              </a:r>
              <a:r>
                <a:rPr b="0" lang="ru" sz="1050">
                  <a:solidFill>
                    <a:srgbClr val="2B211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Ефим (Фима)</a:t>
              </a:r>
              <a:r>
                <a:rPr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 и перевезли в ветеринарный центр с современным оборудованием.</a:t>
              </a:r>
              <a:endParaRPr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27" name="Google Shape;427;p28"/>
          <p:cNvGrpSpPr/>
          <p:nvPr/>
        </p:nvGrpSpPr>
        <p:grpSpPr>
          <a:xfrm>
            <a:off x="3619500" y="1790700"/>
            <a:ext cx="5143500" cy="914400"/>
            <a:chOff x="0" y="0"/>
            <a:chExt cx="5143500" cy="914400"/>
          </a:xfrm>
        </p:grpSpPr>
        <p:sp>
          <p:nvSpPr>
            <p:cNvPr id="428" name="Google Shape;428;p28"/>
            <p:cNvSpPr/>
            <p:nvPr/>
          </p:nvSpPr>
          <p:spPr>
            <a:xfrm>
              <a:off x="0" y="0"/>
              <a:ext cx="5143500" cy="914400"/>
            </a:xfrm>
            <a:prstGeom prst="roundRect">
              <a:avLst>
                <a:gd fmla="val 12500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8"/>
            <p:cNvSpPr txBox="1"/>
            <p:nvPr/>
          </p:nvSpPr>
          <p:spPr>
            <a:xfrm>
              <a:off x="0" y="0"/>
              <a:ext cx="51435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152400" spcFirstLastPara="1" rIns="152400" wrap="square" tIns="952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7A5C43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2. Диагностика травм</a:t>
              </a:r>
              <a:endParaRPr b="0" sz="1100">
                <a:solidFill>
                  <a:srgbClr val="7A5C43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C62828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Критическое состояние:</a:t>
              </a:r>
              <a:r>
                <a:rPr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 шок, разрыв брюшной полости, вывих сустава и возможные переломы ребер. Несмотря на тяжесть повреждений, шансы на спасение оставались.</a:t>
              </a:r>
              <a:endParaRPr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30" name="Google Shape;430;p28"/>
          <p:cNvGrpSpPr/>
          <p:nvPr/>
        </p:nvGrpSpPr>
        <p:grpSpPr>
          <a:xfrm>
            <a:off x="3619500" y="2819400"/>
            <a:ext cx="5143500" cy="914400"/>
            <a:chOff x="0" y="0"/>
            <a:chExt cx="5143500" cy="914400"/>
          </a:xfrm>
        </p:grpSpPr>
        <p:sp>
          <p:nvSpPr>
            <p:cNvPr id="431" name="Google Shape;431;p28"/>
            <p:cNvSpPr/>
            <p:nvPr/>
          </p:nvSpPr>
          <p:spPr>
            <a:xfrm>
              <a:off x="0" y="0"/>
              <a:ext cx="5143500" cy="914400"/>
            </a:xfrm>
            <a:prstGeom prst="roundRect">
              <a:avLst>
                <a:gd fmla="val 12500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8"/>
            <p:cNvSpPr txBox="1"/>
            <p:nvPr/>
          </p:nvSpPr>
          <p:spPr>
            <a:xfrm>
              <a:off x="0" y="0"/>
              <a:ext cx="51435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152400" spcFirstLastPara="1" rIns="152400" wrap="square" tIns="952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7A5C43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3. Сложная операция (герниопластика)</a:t>
              </a:r>
              <a:endParaRPr b="0" sz="1100">
                <a:solidFill>
                  <a:srgbClr val="7A5C43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Хирурги вправили выпавшие внутренние органы, зашили огромный разрыв специальной сеткой и удалили поврежденный семенник.</a:t>
              </a:r>
              <a:endParaRPr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33" name="Google Shape;433;p28"/>
          <p:cNvGrpSpPr/>
          <p:nvPr/>
        </p:nvGrpSpPr>
        <p:grpSpPr>
          <a:xfrm>
            <a:off x="3619500" y="3848100"/>
            <a:ext cx="5143500" cy="914400"/>
            <a:chOff x="0" y="0"/>
            <a:chExt cx="5143500" cy="914400"/>
          </a:xfrm>
        </p:grpSpPr>
        <p:sp>
          <p:nvSpPr>
            <p:cNvPr id="434" name="Google Shape;434;p28"/>
            <p:cNvSpPr/>
            <p:nvPr/>
          </p:nvSpPr>
          <p:spPr>
            <a:xfrm>
              <a:off x="0" y="0"/>
              <a:ext cx="5143500" cy="914400"/>
            </a:xfrm>
            <a:prstGeom prst="roundRect">
              <a:avLst>
                <a:gd fmla="val 12500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8"/>
            <p:cNvSpPr txBox="1"/>
            <p:nvPr/>
          </p:nvSpPr>
          <p:spPr>
            <a:xfrm>
              <a:off x="0" y="0"/>
              <a:ext cx="51435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152400" spcFirstLastPara="1" rIns="152400" wrap="square" tIns="952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2E7D3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4. Первые успехи восстановления</a:t>
              </a:r>
              <a:endParaRPr b="0" sz="1100">
                <a:solidFill>
                  <a:srgbClr val="2E7D32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Первое время Фима восстанавливался очень хорошо, быстро окреп и даже </a:t>
              </a:r>
              <a:r>
                <a:rPr b="0" lang="ru" sz="1050">
                  <a:solidFill>
                    <a:srgbClr val="2E7D3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начал самостоятельно есть</a:t>
              </a:r>
              <a:r>
                <a:rPr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.</a:t>
              </a:r>
              <a:endParaRPr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436" name="Google Shape;436;p28"/>
          <p:cNvSpPr txBox="1"/>
          <p:nvPr/>
        </p:nvSpPr>
        <p:spPr>
          <a:xfrm>
            <a:off x="381000" y="209550"/>
            <a:ext cx="8382000" cy="42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История спасения котенка Фимы</a:t>
            </a:r>
            <a:endParaRPr b="0" sz="2200">
              <a:solidFill>
                <a:srgbClr val="3A2E2B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2" name="Google Shape;442;p29"/>
          <p:cNvGrpSpPr/>
          <p:nvPr/>
        </p:nvGrpSpPr>
        <p:grpSpPr>
          <a:xfrm>
            <a:off x="381000" y="209550"/>
            <a:ext cx="8382000" cy="428700"/>
            <a:chOff x="0" y="0"/>
            <a:chExt cx="8382000" cy="428700"/>
          </a:xfrm>
        </p:grpSpPr>
        <p:sp>
          <p:nvSpPr>
            <p:cNvPr id="443" name="Google Shape;443;p29"/>
            <p:cNvSpPr/>
            <p:nvPr/>
          </p:nvSpPr>
          <p:spPr>
            <a:xfrm>
              <a:off x="0" y="0"/>
              <a:ext cx="8382000" cy="4287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9"/>
            <p:cNvSpPr txBox="1"/>
            <p:nvPr/>
          </p:nvSpPr>
          <p:spPr>
            <a:xfrm>
              <a:off x="0" y="0"/>
              <a:ext cx="8382000" cy="4287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200">
                  <a:solidFill>
                    <a:srgbClr val="3A2E2B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История спасения котенка Фимы</a:t>
              </a:r>
              <a:endParaRPr b="0" sz="2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pic>
        <p:nvPicPr>
          <p:cNvPr id="445" name="Google Shape;44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762000"/>
            <a:ext cx="3000300" cy="4000500"/>
          </a:xfrm>
          <a:prstGeom prst="roundRect">
            <a:avLst>
              <a:gd fmla="val 4444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46" name="Google Shape;446;p29"/>
          <p:cNvGrpSpPr/>
          <p:nvPr/>
        </p:nvGrpSpPr>
        <p:grpSpPr>
          <a:xfrm>
            <a:off x="3619500" y="762000"/>
            <a:ext cx="5143500" cy="1219200"/>
            <a:chOff x="0" y="0"/>
            <a:chExt cx="5143500" cy="1219200"/>
          </a:xfrm>
        </p:grpSpPr>
        <p:sp>
          <p:nvSpPr>
            <p:cNvPr id="447" name="Google Shape;447;p29"/>
            <p:cNvSpPr/>
            <p:nvPr/>
          </p:nvSpPr>
          <p:spPr>
            <a:xfrm>
              <a:off x="0" y="0"/>
              <a:ext cx="5143500" cy="1219200"/>
            </a:xfrm>
            <a:prstGeom prst="roundRect">
              <a:avLst>
                <a:gd fmla="val 10937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9"/>
            <p:cNvSpPr txBox="1"/>
            <p:nvPr/>
          </p:nvSpPr>
          <p:spPr>
            <a:xfrm>
              <a:off x="0" y="0"/>
              <a:ext cx="51435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50">
                  <a:solidFill>
                    <a:srgbClr val="C62828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1. Осложнение и ампутация</a:t>
              </a:r>
              <a:endParaRPr b="0" sz="1150">
                <a:solidFill>
                  <a:srgbClr val="C62828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Главной проблемой оказалась травмированная передняя лапка без чувствительности. Из-за начавшегося воспаления и риска сепсиса было принято тяжелое решение об ампутации лапки вместе с лопаткой.</a:t>
              </a:r>
              <a:endParaRPr b="0"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49" name="Google Shape;449;p29"/>
          <p:cNvGrpSpPr/>
          <p:nvPr/>
        </p:nvGrpSpPr>
        <p:grpSpPr>
          <a:xfrm>
            <a:off x="3619500" y="2133600"/>
            <a:ext cx="5143500" cy="1124100"/>
            <a:chOff x="0" y="0"/>
            <a:chExt cx="5143500" cy="1124100"/>
          </a:xfrm>
        </p:grpSpPr>
        <p:sp>
          <p:nvSpPr>
            <p:cNvPr id="450" name="Google Shape;450;p29"/>
            <p:cNvSpPr/>
            <p:nvPr/>
          </p:nvSpPr>
          <p:spPr>
            <a:xfrm>
              <a:off x="0" y="0"/>
              <a:ext cx="5143500" cy="1124100"/>
            </a:xfrm>
            <a:prstGeom prst="roundRect">
              <a:avLst>
                <a:gd fmla="val 11864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9"/>
            <p:cNvSpPr txBox="1"/>
            <p:nvPr/>
          </p:nvSpPr>
          <p:spPr>
            <a:xfrm>
              <a:off x="0" y="0"/>
              <a:ext cx="5143500" cy="112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50">
                  <a:solidFill>
                    <a:srgbClr val="2E7D3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2. Восстановление после операции</a:t>
              </a:r>
              <a:endParaRPr b="0" sz="1150">
                <a:solidFill>
                  <a:srgbClr val="2E7D32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Фима проявил себя как настоящий боец: быстро пошел на поправку, начал играть и вести себя как обычный котенок.</a:t>
              </a:r>
              <a:endParaRPr b="0"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52" name="Google Shape;452;p29"/>
          <p:cNvGrpSpPr/>
          <p:nvPr/>
        </p:nvGrpSpPr>
        <p:grpSpPr>
          <a:xfrm>
            <a:off x="3619500" y="3409950"/>
            <a:ext cx="5143500" cy="1162200"/>
            <a:chOff x="0" y="0"/>
            <a:chExt cx="5143500" cy="1162200"/>
          </a:xfrm>
        </p:grpSpPr>
        <p:sp>
          <p:nvSpPr>
            <p:cNvPr id="453" name="Google Shape;453;p29"/>
            <p:cNvSpPr/>
            <p:nvPr/>
          </p:nvSpPr>
          <p:spPr>
            <a:xfrm>
              <a:off x="0" y="0"/>
              <a:ext cx="5143500" cy="1162200"/>
            </a:xfrm>
            <a:prstGeom prst="roundRect">
              <a:avLst>
                <a:gd fmla="val 11475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9"/>
            <p:cNvSpPr txBox="1"/>
            <p:nvPr/>
          </p:nvSpPr>
          <p:spPr>
            <a:xfrm>
              <a:off x="0" y="0"/>
              <a:ext cx="5143500" cy="11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50">
                  <a:solidFill>
                    <a:srgbClr val="7A5C43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3. Новое испытание: грыжа</a:t>
              </a:r>
              <a:endParaRPr b="0" sz="1150">
                <a:solidFill>
                  <a:srgbClr val="7A5C43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Из-за обширной первоначальной травмы живота образовалась послеоперационная грыжа, которую требовалось регулярно наблюдать в динамике.</a:t>
              </a:r>
              <a:endParaRPr b="0"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30"/>
          <p:cNvSpPr txBox="1"/>
          <p:nvPr/>
        </p:nvSpPr>
        <p:spPr>
          <a:xfrm>
            <a:off x="381000" y="209550"/>
            <a:ext cx="8382000" cy="42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История спасения котенка Фимы</a:t>
            </a:r>
            <a:endParaRPr b="0" i="0" sz="2200">
              <a:solidFill>
                <a:srgbClr val="3A2E2B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461" name="Google Shape;46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762000"/>
            <a:ext cx="3000300" cy="400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62" name="Google Shape;462;p30"/>
          <p:cNvGrpSpPr/>
          <p:nvPr/>
        </p:nvGrpSpPr>
        <p:grpSpPr>
          <a:xfrm>
            <a:off x="3619500" y="952500"/>
            <a:ext cx="5143500" cy="1619100"/>
            <a:chOff x="0" y="0"/>
            <a:chExt cx="5143500" cy="1619100"/>
          </a:xfrm>
        </p:grpSpPr>
        <p:sp>
          <p:nvSpPr>
            <p:cNvPr id="463" name="Google Shape;463;p30"/>
            <p:cNvSpPr/>
            <p:nvPr/>
          </p:nvSpPr>
          <p:spPr>
            <a:xfrm>
              <a:off x="0" y="0"/>
              <a:ext cx="5143500" cy="1619100"/>
            </a:xfrm>
            <a:prstGeom prst="roundRect">
              <a:avLst>
                <a:gd fmla="val 8235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30"/>
            <p:cNvSpPr txBox="1"/>
            <p:nvPr/>
          </p:nvSpPr>
          <p:spPr>
            <a:xfrm>
              <a:off x="0" y="0"/>
              <a:ext cx="5143500" cy="1619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71450" lIns="209550" spcFirstLastPara="1" rIns="2095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>
                  <a:solidFill>
                    <a:srgbClr val="C62828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1. Неожиданный диагноз: панлейкопения</a:t>
              </a:r>
              <a:endParaRPr b="0" i="0" sz="1200">
                <a:solidFill>
                  <a:srgbClr val="C62828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0" lang="ru" sz="110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Вдруг ситуация приняла неожиданный оборот: </a:t>
              </a:r>
              <a:r>
                <a:rPr b="1" i="0" lang="ru" sz="110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у Фимы в анализах обнаружили панлейкопению (кошачью чумку).</a:t>
              </a:r>
              <a:r>
                <a:rPr b="0" i="0" lang="ru" sz="110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 Несмотря на отсутствие симптомов, инфекционный стационар в клинике был невозможен.</a:t>
              </a:r>
              <a:endParaRPr b="0" i="0" sz="110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65" name="Google Shape;465;p30"/>
          <p:cNvGrpSpPr/>
          <p:nvPr/>
        </p:nvGrpSpPr>
        <p:grpSpPr>
          <a:xfrm>
            <a:off x="3619500" y="2762250"/>
            <a:ext cx="5143500" cy="1619100"/>
            <a:chOff x="0" y="0"/>
            <a:chExt cx="5143500" cy="1619100"/>
          </a:xfrm>
        </p:grpSpPr>
        <p:sp>
          <p:nvSpPr>
            <p:cNvPr id="466" name="Google Shape;466;p30"/>
            <p:cNvSpPr/>
            <p:nvPr/>
          </p:nvSpPr>
          <p:spPr>
            <a:xfrm>
              <a:off x="0" y="0"/>
              <a:ext cx="5143500" cy="1619100"/>
            </a:xfrm>
            <a:prstGeom prst="roundRect">
              <a:avLst>
                <a:gd fmla="val 8235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30"/>
            <p:cNvSpPr txBox="1"/>
            <p:nvPr/>
          </p:nvSpPr>
          <p:spPr>
            <a:xfrm>
              <a:off x="0" y="0"/>
              <a:ext cx="5143500" cy="1619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71450" lIns="209550" spcFirstLastPara="1" rIns="2095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>
                  <a:solidFill>
                    <a:srgbClr val="2E7D3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2. Домашняя передержка и уход</a:t>
              </a:r>
              <a:endParaRPr b="0" i="0" sz="1200">
                <a:solidFill>
                  <a:srgbClr val="2E7D32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0" lang="ru" sz="110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После десяти дней лечения Фиму пришлось забрать на домашнюю передержку, </a:t>
              </a:r>
              <a:r>
                <a:rPr b="1" i="0" lang="ru" sz="110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где ему теперь требуется особый уход и наблюдение.</a:t>
              </a:r>
              <a:endParaRPr b="0" i="0" sz="110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762000"/>
            <a:ext cx="3000300" cy="400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74" name="Google Shape;474;p31"/>
          <p:cNvGrpSpPr/>
          <p:nvPr/>
        </p:nvGrpSpPr>
        <p:grpSpPr>
          <a:xfrm>
            <a:off x="3619500" y="762000"/>
            <a:ext cx="5143500" cy="1238400"/>
            <a:chOff x="0" y="0"/>
            <a:chExt cx="5143500" cy="1238400"/>
          </a:xfrm>
        </p:grpSpPr>
        <p:sp>
          <p:nvSpPr>
            <p:cNvPr id="475" name="Google Shape;475;p31"/>
            <p:cNvSpPr/>
            <p:nvPr/>
          </p:nvSpPr>
          <p:spPr>
            <a:xfrm>
              <a:off x="0" y="0"/>
              <a:ext cx="5143500" cy="1238400"/>
            </a:xfrm>
            <a:prstGeom prst="roundRect">
              <a:avLst>
                <a:gd fmla="val 10769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31"/>
            <p:cNvSpPr txBox="1"/>
            <p:nvPr/>
          </p:nvSpPr>
          <p:spPr>
            <a:xfrm>
              <a:off x="0" y="0"/>
              <a:ext cx="51435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50">
                  <a:solidFill>
                    <a:srgbClr val="C62828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1. Тяжелая травма позвоночника</a:t>
              </a:r>
              <a:endParaRPr b="0" sz="1150">
                <a:solidFill>
                  <a:srgbClr val="C62828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Кошку Искру нашли на улице в крайне тяжелом состоянии: предположительно, кто-то ударил ее по спине трубой или палкой. В результате сломан третий поясничный позвонок со смещением, нижняя часть тела полностью парализована.</a:t>
              </a:r>
              <a:endParaRPr b="0"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77" name="Google Shape;477;p31"/>
          <p:cNvGrpSpPr/>
          <p:nvPr/>
        </p:nvGrpSpPr>
        <p:grpSpPr>
          <a:xfrm>
            <a:off x="3619500" y="2143125"/>
            <a:ext cx="5143500" cy="1238400"/>
            <a:chOff x="0" y="0"/>
            <a:chExt cx="5143500" cy="1238400"/>
          </a:xfrm>
        </p:grpSpPr>
        <p:sp>
          <p:nvSpPr>
            <p:cNvPr id="478" name="Google Shape;478;p31"/>
            <p:cNvSpPr/>
            <p:nvPr/>
          </p:nvSpPr>
          <p:spPr>
            <a:xfrm>
              <a:off x="0" y="0"/>
              <a:ext cx="5143500" cy="1238400"/>
            </a:xfrm>
            <a:prstGeom prst="roundRect">
              <a:avLst>
                <a:gd fmla="val 10769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31"/>
            <p:cNvSpPr txBox="1"/>
            <p:nvPr/>
          </p:nvSpPr>
          <p:spPr>
            <a:xfrm>
              <a:off x="0" y="0"/>
              <a:ext cx="51435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50">
                  <a:solidFill>
                    <a:srgbClr val="7A5C43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2. Результаты обследования и МРТ</a:t>
              </a:r>
              <a:endParaRPr b="0" sz="1150">
                <a:solidFill>
                  <a:srgbClr val="7A5C43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Спинной мозг полностью разорван. Операция по восстановлению признана слишком рискованной и нецелесообразной. Функции мочевого пузыря не восстановятся, требуется регулярная мануальная помощь.</a:t>
              </a:r>
              <a:endParaRPr b="0"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80" name="Google Shape;480;p31"/>
          <p:cNvGrpSpPr/>
          <p:nvPr/>
        </p:nvGrpSpPr>
        <p:grpSpPr>
          <a:xfrm>
            <a:off x="3619500" y="3524250"/>
            <a:ext cx="5143500" cy="1238400"/>
            <a:chOff x="0" y="0"/>
            <a:chExt cx="5143500" cy="1238400"/>
          </a:xfrm>
        </p:grpSpPr>
        <p:sp>
          <p:nvSpPr>
            <p:cNvPr id="481" name="Google Shape;481;p31"/>
            <p:cNvSpPr/>
            <p:nvPr/>
          </p:nvSpPr>
          <p:spPr>
            <a:xfrm>
              <a:off x="0" y="0"/>
              <a:ext cx="5143500" cy="1238400"/>
            </a:xfrm>
            <a:prstGeom prst="roundRect">
              <a:avLst>
                <a:gd fmla="val 10769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31"/>
            <p:cNvSpPr txBox="1"/>
            <p:nvPr/>
          </p:nvSpPr>
          <p:spPr>
            <a:xfrm>
              <a:off x="0" y="0"/>
              <a:ext cx="51435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50">
                  <a:solidFill>
                    <a:srgbClr val="2E7D3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3. Шанс на реабилитацию</a:t>
              </a:r>
              <a:endParaRPr b="0" sz="1150">
                <a:solidFill>
                  <a:srgbClr val="2E7D32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Есть надежда на частичное восстановление двигательных функций задних лап, так как перелом расположен в благоприятном сегменте. Для этого потребуется реабилитация в центре «Дог Рехаб» (от 5 тыс. руб. в день).</a:t>
              </a:r>
              <a:endParaRPr b="0"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483" name="Google Shape;483;p31"/>
          <p:cNvSpPr txBox="1"/>
          <p:nvPr/>
        </p:nvSpPr>
        <p:spPr>
          <a:xfrm>
            <a:off x="381000" y="209550"/>
            <a:ext cx="8382000" cy="42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История Искорки</a:t>
            </a:r>
            <a:endParaRPr b="0" sz="2200">
              <a:solidFill>
                <a:srgbClr val="3A2E2B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8" name="Google Shape;488;p32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489" name="Google Shape;489;p32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3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1" name="Google Shape;491;p32"/>
          <p:cNvSpPr txBox="1"/>
          <p:nvPr/>
        </p:nvSpPr>
        <p:spPr>
          <a:xfrm>
            <a:off x="381000" y="209550"/>
            <a:ext cx="8382000" cy="42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История Искорки</a:t>
            </a:r>
            <a:endParaRPr b="0" i="0" sz="2200">
              <a:solidFill>
                <a:srgbClr val="3A2E2B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492" name="Google Shape;49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762000"/>
            <a:ext cx="3000300" cy="4000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4" name="Google Shape;494;p32"/>
          <p:cNvGrpSpPr/>
          <p:nvPr/>
        </p:nvGrpSpPr>
        <p:grpSpPr>
          <a:xfrm>
            <a:off x="3619500" y="762000"/>
            <a:ext cx="5143500" cy="1238400"/>
            <a:chOff x="0" y="0"/>
            <a:chExt cx="5143500" cy="1238400"/>
          </a:xfrm>
        </p:grpSpPr>
        <p:sp>
          <p:nvSpPr>
            <p:cNvPr id="495" name="Google Shape;495;p32"/>
            <p:cNvSpPr/>
            <p:nvPr/>
          </p:nvSpPr>
          <p:spPr>
            <a:xfrm>
              <a:off x="0" y="0"/>
              <a:ext cx="5143500" cy="1238400"/>
            </a:xfrm>
            <a:prstGeom prst="roundRect">
              <a:avLst>
                <a:gd fmla="val 10769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32"/>
            <p:cNvSpPr txBox="1"/>
            <p:nvPr/>
          </p:nvSpPr>
          <p:spPr>
            <a:xfrm>
              <a:off x="0" y="0"/>
              <a:ext cx="51435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150">
                  <a:solidFill>
                    <a:srgbClr val="C62828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1. Стационар и лечение в «Котонай»</a:t>
              </a:r>
              <a:endParaRPr b="0" i="0" sz="1150">
                <a:solidFill>
                  <a:srgbClr val="C62828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i="0"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Искра в клинике с 17 августа. Состояние тяжелое: падает гематокрит, необходимы переливания крови и лечение раны. Стоимость стационара — 10–15 тыс. руб./сутки. Уже потрачено более 130 тыс. рублей.</a:t>
              </a:r>
              <a:endParaRPr b="0" i="0"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97" name="Google Shape;497;p32"/>
          <p:cNvGrpSpPr/>
          <p:nvPr/>
        </p:nvGrpSpPr>
        <p:grpSpPr>
          <a:xfrm>
            <a:off x="3619500" y="2143125"/>
            <a:ext cx="5143500" cy="1238400"/>
            <a:chOff x="0" y="0"/>
            <a:chExt cx="5143500" cy="1238400"/>
          </a:xfrm>
        </p:grpSpPr>
        <p:sp>
          <p:nvSpPr>
            <p:cNvPr id="498" name="Google Shape;498;p32"/>
            <p:cNvSpPr/>
            <p:nvPr/>
          </p:nvSpPr>
          <p:spPr>
            <a:xfrm>
              <a:off x="0" y="0"/>
              <a:ext cx="5143500" cy="1238400"/>
            </a:xfrm>
            <a:prstGeom prst="roundRect">
              <a:avLst>
                <a:gd fmla="val 10769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32"/>
            <p:cNvSpPr txBox="1"/>
            <p:nvPr/>
          </p:nvSpPr>
          <p:spPr>
            <a:xfrm>
              <a:off x="0" y="0"/>
              <a:ext cx="51435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150">
                  <a:solidFill>
                    <a:srgbClr val="7A5C43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2. Сборы и дальнейший уход</a:t>
              </a:r>
              <a:endParaRPr b="0" i="0" sz="1150">
                <a:solidFill>
                  <a:srgbClr val="7A5C43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i="0"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В первые дни собрано около 45 000 рублей. После стабилизации состояния планируется перевод на специализированную передержку с медуходом (18 тыс. рублей в месяц).</a:t>
              </a:r>
              <a:endParaRPr b="0" i="0"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00" name="Google Shape;500;p32"/>
          <p:cNvGrpSpPr/>
          <p:nvPr/>
        </p:nvGrpSpPr>
        <p:grpSpPr>
          <a:xfrm>
            <a:off x="3619500" y="3524250"/>
            <a:ext cx="5143500" cy="1238400"/>
            <a:chOff x="0" y="0"/>
            <a:chExt cx="5143500" cy="1238400"/>
          </a:xfrm>
        </p:grpSpPr>
        <p:sp>
          <p:nvSpPr>
            <p:cNvPr id="501" name="Google Shape;501;p32"/>
            <p:cNvSpPr/>
            <p:nvPr/>
          </p:nvSpPr>
          <p:spPr>
            <a:xfrm>
              <a:off x="0" y="0"/>
              <a:ext cx="5143500" cy="1238400"/>
            </a:xfrm>
            <a:prstGeom prst="roundRect">
              <a:avLst>
                <a:gd fmla="val 10769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32"/>
            <p:cNvSpPr txBox="1"/>
            <p:nvPr/>
          </p:nvSpPr>
          <p:spPr>
            <a:xfrm>
              <a:off x="0" y="0"/>
              <a:ext cx="51435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150">
                  <a:solidFill>
                    <a:srgbClr val="2E7D3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3. Шанс на полноценную жизнь</a:t>
              </a:r>
              <a:endParaRPr b="0" i="0" sz="1150">
                <a:solidFill>
                  <a:srgbClr val="2E7D32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i="0" lang="ru" sz="10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Фонд продолжает сбор средств. Несмотря на тяжесть травмы, у кошки есть реальный шанс на восстановление благодаря профессиональному уходу и усилиям врачей.</a:t>
              </a:r>
              <a:endParaRPr b="0" i="0" sz="10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33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09" name="Google Shape;50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33"/>
          <p:cNvPicPr preferRelativeResize="0"/>
          <p:nvPr/>
        </p:nvPicPr>
        <p:blipFill>
          <a:blip r:embed="rId4">
            <a:alphaModFix amt="4000"/>
          </a:blip>
          <a:stretch>
            <a:fillRect/>
          </a:stretch>
        </p:blipFill>
        <p:spPr>
          <a:xfrm>
            <a:off x="949618" y="0"/>
            <a:ext cx="724476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33"/>
          <p:cNvSpPr txBox="1"/>
          <p:nvPr/>
        </p:nvSpPr>
        <p:spPr>
          <a:xfrm>
            <a:off x="2680350" y="1931800"/>
            <a:ext cx="3783300" cy="99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PRO-РЕКЛАМУ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" name="Google Shape;516;p3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17" name="Google Shape;517;p3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3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19" name="Google Shape;519;p34"/>
          <p:cNvPicPr preferRelativeResize="0"/>
          <p:nvPr/>
        </p:nvPicPr>
        <p:blipFill rotWithShape="1">
          <a:blip r:embed="rId4">
            <a:alphaModFix/>
          </a:blip>
          <a:srcRect b="0" l="20" r="3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99" y="0"/>
            <a:ext cx="9138228" cy="5143500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21" name="Google Shape;521;p34"/>
          <p:cNvSpPr txBox="1"/>
          <p:nvPr/>
        </p:nvSpPr>
        <p:spPr>
          <a:xfrm>
            <a:off x="381000" y="190500"/>
            <a:ext cx="8382000" cy="42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2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Наши небольшие, но важные шаги к развитию!</a:t>
            </a:r>
            <a:endParaRPr b="0" sz="2200">
              <a:solidFill>
                <a:srgbClr val="3A2E2B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522" name="Google Shape;522;p34"/>
          <p:cNvPicPr preferRelativeResize="0"/>
          <p:nvPr/>
        </p:nvPicPr>
        <p:blipFill rotWithShape="1">
          <a:blip r:embed="rId6">
            <a:alphaModFix/>
          </a:blip>
          <a:srcRect b="2866" l="0" r="0" t="2866"/>
          <a:stretch/>
        </p:blipFill>
        <p:spPr>
          <a:xfrm>
            <a:off x="381000" y="762000"/>
            <a:ext cx="3000300" cy="4000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3" name="Google Shape;523;p34"/>
          <p:cNvGrpSpPr/>
          <p:nvPr/>
        </p:nvGrpSpPr>
        <p:grpSpPr>
          <a:xfrm>
            <a:off x="3619500" y="762000"/>
            <a:ext cx="5143500" cy="1190700"/>
            <a:chOff x="0" y="0"/>
            <a:chExt cx="5143500" cy="1190700"/>
          </a:xfrm>
        </p:grpSpPr>
        <p:sp>
          <p:nvSpPr>
            <p:cNvPr id="524" name="Google Shape;524;p34"/>
            <p:cNvSpPr/>
            <p:nvPr/>
          </p:nvSpPr>
          <p:spPr>
            <a:xfrm>
              <a:off x="0" y="0"/>
              <a:ext cx="5143500" cy="1190700"/>
            </a:xfrm>
            <a:prstGeom prst="roundRect">
              <a:avLst>
                <a:gd fmla="val 11200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34"/>
            <p:cNvSpPr txBox="1"/>
            <p:nvPr/>
          </p:nvSpPr>
          <p:spPr>
            <a:xfrm>
              <a:off x="0" y="0"/>
              <a:ext cx="5143500" cy="119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C62828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1. Расширяем географию помощи в районах</a:t>
              </a:r>
              <a:endParaRPr b="0" sz="1100">
                <a:solidFill>
                  <a:srgbClr val="C62828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Мы активно обходим магазины рядом с нашим приютом, чтобы договориться о размещении наших плакатов и установке благотворительных боксов.</a:t>
              </a:r>
              <a:endParaRPr b="0" sz="100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26" name="Google Shape;526;p34"/>
          <p:cNvGrpSpPr/>
          <p:nvPr/>
        </p:nvGrpSpPr>
        <p:grpSpPr>
          <a:xfrm>
            <a:off x="3619500" y="2066925"/>
            <a:ext cx="5143500" cy="1390800"/>
            <a:chOff x="0" y="0"/>
            <a:chExt cx="5143500" cy="1390800"/>
          </a:xfrm>
        </p:grpSpPr>
        <p:sp>
          <p:nvSpPr>
            <p:cNvPr id="527" name="Google Shape;527;p34"/>
            <p:cNvSpPr/>
            <p:nvPr/>
          </p:nvSpPr>
          <p:spPr>
            <a:xfrm>
              <a:off x="0" y="0"/>
              <a:ext cx="5143500" cy="1390800"/>
            </a:xfrm>
            <a:prstGeom prst="roundRect">
              <a:avLst>
                <a:gd fmla="val 9589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34"/>
            <p:cNvSpPr txBox="1"/>
            <p:nvPr/>
          </p:nvSpPr>
          <p:spPr>
            <a:xfrm>
              <a:off x="0" y="0"/>
              <a:ext cx="5143500" cy="139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7A5C43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2. Ищем поддержку у ветеринарных клиник</a:t>
              </a:r>
              <a:endParaRPr b="0" sz="1100">
                <a:solidFill>
                  <a:srgbClr val="7A5C43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Мы официально обратились в несколько клиник с запросом о скидках и специальных условиях для фонда. К сожалению, мы часто сталкиваемся с требованием о «жизнедеятельности фонда от 3+ лет». Но мы не сдаемся! </a:t>
              </a:r>
              <a:r>
                <a:rPr b="1" lang="ru" sz="9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Уже есть те, кто готов рассматривать нас в индивидуальном порядке, и мы продолжаем движение в этом направлении!</a:t>
              </a:r>
              <a:endParaRPr b="0" sz="9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29" name="Google Shape;529;p34"/>
          <p:cNvGrpSpPr/>
          <p:nvPr/>
        </p:nvGrpSpPr>
        <p:grpSpPr>
          <a:xfrm>
            <a:off x="3619500" y="3571875"/>
            <a:ext cx="5143500" cy="1190700"/>
            <a:chOff x="0" y="0"/>
            <a:chExt cx="5143500" cy="1190700"/>
          </a:xfrm>
        </p:grpSpPr>
        <p:sp>
          <p:nvSpPr>
            <p:cNvPr id="530" name="Google Shape;530;p34"/>
            <p:cNvSpPr/>
            <p:nvPr/>
          </p:nvSpPr>
          <p:spPr>
            <a:xfrm>
              <a:off x="0" y="0"/>
              <a:ext cx="5143500" cy="1190700"/>
            </a:xfrm>
            <a:prstGeom prst="roundRect">
              <a:avLst>
                <a:gd fmla="val 11200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34"/>
            <p:cNvSpPr txBox="1"/>
            <p:nvPr/>
          </p:nvSpPr>
          <p:spPr>
            <a:xfrm>
              <a:off x="0" y="0"/>
              <a:ext cx="5143500" cy="119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2E7D3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3. Растем в соцсетях</a:t>
              </a:r>
              <a:endParaRPr b="0" sz="1100">
                <a:solidFill>
                  <a:srgbClr val="2E7D32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Нам удалось добиться небольшого прорыва в информировании о нашей деятельности. Несколько блогеров с аудиторией от 20К до 60К человек поддержали нас и разместили бесплатную рекламу. Благодаря этому </a:t>
              </a:r>
              <a:r>
                <a:rPr b="1" lang="ru" sz="95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наша аудитория в Telegram-канале выросла с 423 до 760 подписчиков!</a:t>
              </a:r>
              <a:endParaRPr b="0" sz="95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3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35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38" name="Google Shape;53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5"/>
          <p:cNvPicPr preferRelativeResize="0"/>
          <p:nvPr/>
        </p:nvPicPr>
        <p:blipFill>
          <a:blip r:embed="rId4">
            <a:alphaModFix amt="4000"/>
          </a:blip>
          <a:stretch>
            <a:fillRect/>
          </a:stretch>
        </p:blipFill>
        <p:spPr>
          <a:xfrm>
            <a:off x="949618" y="0"/>
            <a:ext cx="724476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35"/>
          <p:cNvSpPr txBox="1"/>
          <p:nvPr/>
        </p:nvSpPr>
        <p:spPr>
          <a:xfrm>
            <a:off x="2154300" y="1909325"/>
            <a:ext cx="4835400" cy="99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PRO-ПОЖЕРТВОВАНИЯ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36"/>
          <p:cNvSpPr txBox="1"/>
          <p:nvPr/>
        </p:nvSpPr>
        <p:spPr>
          <a:xfrm>
            <a:off x="952500" y="152400"/>
            <a:ext cx="7239000" cy="628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200">
                <a:solidFill>
                  <a:srgbClr val="2C2218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Донаты за август и сентябрь</a:t>
            </a:r>
            <a:endParaRPr b="0" sz="2200">
              <a:solidFill>
                <a:srgbClr val="2C2218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0" lang="ru" sz="1200">
                <a:solidFill>
                  <a:srgbClr val="6E5D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(без учета поступлений на расчетный счет)</a:t>
            </a:r>
            <a:endParaRPr b="0" sz="1200">
              <a:solidFill>
                <a:srgbClr val="6E5D4F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grpSp>
        <p:nvGrpSpPr>
          <p:cNvPr id="547" name="Google Shape;547;p36"/>
          <p:cNvGrpSpPr/>
          <p:nvPr/>
        </p:nvGrpSpPr>
        <p:grpSpPr>
          <a:xfrm>
            <a:off x="381000" y="857250"/>
            <a:ext cx="8382075" cy="723900"/>
            <a:chOff x="381000" y="857250"/>
            <a:chExt cx="8382075" cy="723900"/>
          </a:xfrm>
        </p:grpSpPr>
        <p:sp>
          <p:nvSpPr>
            <p:cNvPr id="548" name="Google Shape;548;p36"/>
            <p:cNvSpPr/>
            <p:nvPr/>
          </p:nvSpPr>
          <p:spPr>
            <a:xfrm>
              <a:off x="381000" y="857250"/>
              <a:ext cx="1952700" cy="723900"/>
            </a:xfrm>
            <a:prstGeom prst="roundRect">
              <a:avLst>
                <a:gd fmla="val 1315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36"/>
            <p:cNvSpPr txBox="1"/>
            <p:nvPr/>
          </p:nvSpPr>
          <p:spPr>
            <a:xfrm>
              <a:off x="381000" y="857250"/>
              <a:ext cx="19527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52400" spcFirstLastPara="1" rIns="1524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900">
                  <a:solidFill>
                    <a:srgbClr val="786C60"/>
                  </a:solidFill>
                  <a:latin typeface="Nunito"/>
                  <a:ea typeface="Nunito"/>
                  <a:cs typeface="Nunito"/>
                  <a:sym typeface="Nunito"/>
                </a:rPr>
                <a:t>Доход</a:t>
              </a:r>
              <a:endParaRPr b="1" sz="900">
                <a:solidFill>
                  <a:srgbClr val="786C60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lang="ru" sz="1600">
                  <a:solidFill>
                    <a:srgbClr val="15803D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166 097,80 ₽</a:t>
              </a:r>
              <a:endParaRPr b="0" sz="1600">
                <a:solidFill>
                  <a:srgbClr val="15803D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550" name="Google Shape;550;p36"/>
            <p:cNvSpPr/>
            <p:nvPr/>
          </p:nvSpPr>
          <p:spPr>
            <a:xfrm>
              <a:off x="2524125" y="857250"/>
              <a:ext cx="1952700" cy="723900"/>
            </a:xfrm>
            <a:prstGeom prst="roundRect">
              <a:avLst>
                <a:gd fmla="val 1315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36"/>
            <p:cNvSpPr txBox="1"/>
            <p:nvPr/>
          </p:nvSpPr>
          <p:spPr>
            <a:xfrm>
              <a:off x="2524125" y="857250"/>
              <a:ext cx="19527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52400" spcFirstLastPara="1" rIns="1524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900">
                  <a:solidFill>
                    <a:srgbClr val="786C60"/>
                  </a:solidFill>
                  <a:latin typeface="Nunito"/>
                  <a:ea typeface="Nunito"/>
                  <a:cs typeface="Nunito"/>
                  <a:sym typeface="Nunito"/>
                </a:rPr>
                <a:t>Всего платежей</a:t>
              </a:r>
              <a:endParaRPr b="1" sz="900">
                <a:solidFill>
                  <a:srgbClr val="786C60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lang="ru" sz="1600">
                  <a:solidFill>
                    <a:srgbClr val="1F293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293 шт.</a:t>
              </a:r>
              <a:endParaRPr b="0" sz="1600">
                <a:solidFill>
                  <a:srgbClr val="1F293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552" name="Google Shape;552;p36"/>
            <p:cNvSpPr/>
            <p:nvPr/>
          </p:nvSpPr>
          <p:spPr>
            <a:xfrm>
              <a:off x="4667250" y="857250"/>
              <a:ext cx="1952700" cy="723900"/>
            </a:xfrm>
            <a:prstGeom prst="roundRect">
              <a:avLst>
                <a:gd fmla="val 1315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36"/>
            <p:cNvSpPr txBox="1"/>
            <p:nvPr/>
          </p:nvSpPr>
          <p:spPr>
            <a:xfrm>
              <a:off x="4667250" y="857250"/>
              <a:ext cx="19527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52400" spcFirstLastPara="1" rIns="1524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900">
                  <a:solidFill>
                    <a:srgbClr val="166534"/>
                  </a:solidFill>
                  <a:latin typeface="Nunito"/>
                  <a:ea typeface="Nunito"/>
                  <a:cs typeface="Nunito"/>
                  <a:sym typeface="Nunito"/>
                </a:rPr>
                <a:t>Оплачено</a:t>
              </a:r>
              <a:endParaRPr b="1" sz="900">
                <a:solidFill>
                  <a:srgbClr val="166534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lang="ru" sz="1600">
                  <a:solidFill>
                    <a:srgbClr val="16A34A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278 шт.</a:t>
              </a:r>
              <a:endParaRPr b="0" sz="1600">
                <a:solidFill>
                  <a:srgbClr val="16A34A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554" name="Google Shape;554;p36"/>
            <p:cNvSpPr/>
            <p:nvPr/>
          </p:nvSpPr>
          <p:spPr>
            <a:xfrm>
              <a:off x="6810375" y="857250"/>
              <a:ext cx="1952700" cy="723900"/>
            </a:xfrm>
            <a:prstGeom prst="roundRect">
              <a:avLst>
                <a:gd fmla="val 1315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36"/>
            <p:cNvSpPr txBox="1"/>
            <p:nvPr/>
          </p:nvSpPr>
          <p:spPr>
            <a:xfrm>
              <a:off x="6810375" y="857250"/>
              <a:ext cx="19527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52400" spcFirstLastPara="1" rIns="1524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900">
                  <a:solidFill>
                    <a:srgbClr val="991B1B"/>
                  </a:solidFill>
                  <a:latin typeface="Nunito"/>
                  <a:ea typeface="Nunito"/>
                  <a:cs typeface="Nunito"/>
                  <a:sym typeface="Nunito"/>
                </a:rPr>
                <a:t>Не оплачено</a:t>
              </a:r>
              <a:endParaRPr b="1" sz="900">
                <a:solidFill>
                  <a:srgbClr val="991B1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lang="ru" sz="1600">
                  <a:solidFill>
                    <a:srgbClr val="DC2626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15 шт.</a:t>
              </a:r>
              <a:endParaRPr b="0" sz="1600">
                <a:solidFill>
                  <a:srgbClr val="DC2626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sp>
        <p:nvSpPr>
          <p:cNvPr id="556" name="Google Shape;556;p36"/>
          <p:cNvSpPr/>
          <p:nvPr/>
        </p:nvSpPr>
        <p:spPr>
          <a:xfrm>
            <a:off x="381000" y="1714500"/>
            <a:ext cx="8382000" cy="3200400"/>
          </a:xfrm>
          <a:prstGeom prst="roundRect">
            <a:avLst>
              <a:gd fmla="val 357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7" name="Google Shape;557;p36"/>
          <p:cNvPicPr preferRelativeResize="0"/>
          <p:nvPr/>
        </p:nvPicPr>
        <p:blipFill rotWithShape="1">
          <a:blip r:embed="rId4">
            <a:alphaModFix/>
          </a:blip>
          <a:srcRect b="0" l="1456" r="1466" t="0"/>
          <a:stretch/>
        </p:blipFill>
        <p:spPr>
          <a:xfrm>
            <a:off x="428625" y="1762125"/>
            <a:ext cx="8286900" cy="31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37"/>
          <p:cNvSpPr txBox="1"/>
          <p:nvPr>
            <p:ph type="title"/>
          </p:nvPr>
        </p:nvSpPr>
        <p:spPr>
          <a:xfrm>
            <a:off x="1528375" y="685050"/>
            <a:ext cx="7030500" cy="8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3" name="Google Shape;56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37"/>
          <p:cNvSpPr txBox="1"/>
          <p:nvPr/>
        </p:nvSpPr>
        <p:spPr>
          <a:xfrm>
            <a:off x="3369125" y="-232575"/>
            <a:ext cx="3795900" cy="6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b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“День полной миски”</a:t>
            </a:r>
            <a:endParaRPr b="1" sz="19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b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</a:br>
            <a:b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</a:br>
            <a:endParaRPr b="1" sz="19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t/>
            </a:r>
            <a:endParaRPr b="1" sz="2300">
              <a:highlight>
                <a:srgbClr val="FFFFFF"/>
              </a:highlight>
            </a:endParaRPr>
          </a:p>
        </p:txBody>
      </p:sp>
      <p:sp>
        <p:nvSpPr>
          <p:cNvPr id="565" name="Google Shape;565;p37"/>
          <p:cNvSpPr txBox="1"/>
          <p:nvPr/>
        </p:nvSpPr>
        <p:spPr>
          <a:xfrm>
            <a:off x="911600" y="3942600"/>
            <a:ext cx="6554400" cy="7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6" name="Google Shape;566;p37"/>
          <p:cNvSpPr txBox="1"/>
          <p:nvPr/>
        </p:nvSpPr>
        <p:spPr>
          <a:xfrm>
            <a:off x="3638625" y="1471175"/>
            <a:ext cx="449100" cy="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67" name="Google Shape;567;p37" title="518831567077598489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775" y="685050"/>
            <a:ext cx="4097825" cy="4097825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5400000" dist="66675">
              <a:srgbClr val="000000">
                <a:alpha val="50000"/>
              </a:srgbClr>
            </a:outerShdw>
          </a:effectLst>
        </p:spPr>
      </p:pic>
      <p:pic>
        <p:nvPicPr>
          <p:cNvPr id="568" name="Google Shape;568;p37" title="518838256918659079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685050"/>
            <a:ext cx="4097825" cy="4097825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5400000" dist="571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38"/>
          <p:cNvSpPr txBox="1"/>
          <p:nvPr>
            <p:ph type="title"/>
          </p:nvPr>
        </p:nvSpPr>
        <p:spPr>
          <a:xfrm>
            <a:off x="1528375" y="685050"/>
            <a:ext cx="7030500" cy="8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4" name="Google Shape;57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38"/>
          <p:cNvSpPr txBox="1"/>
          <p:nvPr/>
        </p:nvSpPr>
        <p:spPr>
          <a:xfrm>
            <a:off x="1680100" y="180975"/>
            <a:ext cx="6120600" cy="447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“</a:t>
            </a:r>
            <a: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День полной миски”</a:t>
            </a:r>
            <a:b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Результаты августа</a:t>
            </a:r>
            <a:b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</a:br>
            <a:endParaRPr b="1" sz="19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b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</a:br>
            <a:b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</a:br>
            <a:endParaRPr b="1" sz="19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t/>
            </a:r>
            <a:endParaRPr b="1" sz="2300">
              <a:highlight>
                <a:srgbClr val="FFFFFF"/>
              </a:highlight>
            </a:endParaRPr>
          </a:p>
        </p:txBody>
      </p:sp>
      <p:sp>
        <p:nvSpPr>
          <p:cNvPr id="576" name="Google Shape;576;p38"/>
          <p:cNvSpPr txBox="1"/>
          <p:nvPr/>
        </p:nvSpPr>
        <p:spPr>
          <a:xfrm>
            <a:off x="911600" y="3942600"/>
            <a:ext cx="6554400" cy="7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100"/>
              <a:t> ~</a:t>
            </a:r>
            <a:endParaRPr b="1" sz="1100"/>
          </a:p>
        </p:txBody>
      </p:sp>
      <p:sp>
        <p:nvSpPr>
          <p:cNvPr id="577" name="Google Shape;577;p38"/>
          <p:cNvSpPr txBox="1"/>
          <p:nvPr/>
        </p:nvSpPr>
        <p:spPr>
          <a:xfrm>
            <a:off x="3638625" y="1471175"/>
            <a:ext cx="449100" cy="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78" name="Google Shape;578;p38" title="522664721021573391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00" y="1066900"/>
            <a:ext cx="8285251" cy="3307625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5400000" dist="57150">
              <a:srgbClr val="000000">
                <a:alpha val="50000"/>
              </a:srgbClr>
            </a:outerShdw>
          </a:effectLst>
        </p:spPr>
      </p:pic>
      <p:sp>
        <p:nvSpPr>
          <p:cNvPr id="579" name="Google Shape;579;p38"/>
          <p:cNvSpPr txBox="1"/>
          <p:nvPr/>
        </p:nvSpPr>
        <p:spPr>
          <a:xfrm>
            <a:off x="6089400" y="2818825"/>
            <a:ext cx="3054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80" name="Google Shape;580;p38" title="Снимок экрана 2025-09-09 в 14.42.3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7500" y="1820225"/>
            <a:ext cx="3889225" cy="3098676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5400000" dist="57150">
              <a:srgbClr val="000000">
                <a:alpha val="50000"/>
              </a:srgbClr>
            </a:outerShdw>
          </a:effectLst>
        </p:spPr>
      </p:pic>
      <p:sp>
        <p:nvSpPr>
          <p:cNvPr id="581" name="Google Shape;581;p38"/>
          <p:cNvSpPr txBox="1"/>
          <p:nvPr/>
        </p:nvSpPr>
        <p:spPr>
          <a:xfrm>
            <a:off x="842275" y="4534000"/>
            <a:ext cx="1875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ru">
                <a:solidFill>
                  <a:schemeClr val="dk2"/>
                </a:solidFill>
              </a:rPr>
              <a:t> </a:t>
            </a:r>
            <a:r>
              <a:rPr b="1" i="1" lang="ru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Итого: 19 850</a:t>
            </a:r>
            <a:endParaRPr b="1" i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9"/>
          <p:cNvSpPr txBox="1"/>
          <p:nvPr>
            <p:ph type="title"/>
          </p:nvPr>
        </p:nvSpPr>
        <p:spPr>
          <a:xfrm>
            <a:off x="1528375" y="685050"/>
            <a:ext cx="7030500" cy="8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7" name="Google Shape;58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39"/>
          <p:cNvSpPr txBox="1"/>
          <p:nvPr/>
        </p:nvSpPr>
        <p:spPr>
          <a:xfrm>
            <a:off x="1680100" y="180975"/>
            <a:ext cx="6120600" cy="447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                         “</a:t>
            </a:r>
            <a: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День полной </a:t>
            </a:r>
            <a: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миски”</a:t>
            </a:r>
            <a:b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                          Результаты сентября</a:t>
            </a:r>
            <a:endParaRPr b="1" sz="19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b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</a:br>
            <a:br>
              <a:rPr b="1" lang="ru" sz="19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</a:br>
            <a:endParaRPr b="1" sz="19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t/>
            </a:r>
            <a:endParaRPr b="1" sz="2300">
              <a:highlight>
                <a:srgbClr val="FFFFFF"/>
              </a:highlight>
            </a:endParaRPr>
          </a:p>
        </p:txBody>
      </p:sp>
      <p:sp>
        <p:nvSpPr>
          <p:cNvPr id="589" name="Google Shape;589;p39"/>
          <p:cNvSpPr txBox="1"/>
          <p:nvPr/>
        </p:nvSpPr>
        <p:spPr>
          <a:xfrm>
            <a:off x="911600" y="3942600"/>
            <a:ext cx="6554400" cy="7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90" name="Google Shape;590;p39"/>
          <p:cNvSpPr txBox="1"/>
          <p:nvPr/>
        </p:nvSpPr>
        <p:spPr>
          <a:xfrm>
            <a:off x="3638625" y="1471175"/>
            <a:ext cx="449100" cy="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91" name="Google Shape;591;p39" title="Снимок экрана 2025-09-09 в 12.56.1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425" y="1098088"/>
            <a:ext cx="5138976" cy="3223124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5400000" dist="57150">
              <a:srgbClr val="000000">
                <a:alpha val="50000"/>
              </a:srgbClr>
            </a:outerShdw>
          </a:effectLst>
        </p:spPr>
      </p:pic>
      <p:pic>
        <p:nvPicPr>
          <p:cNvPr id="592" name="Google Shape;592;p39" title="Снимок экрана 2025-09-09 в 12.56.43.png"/>
          <p:cNvPicPr preferRelativeResize="0"/>
          <p:nvPr/>
        </p:nvPicPr>
        <p:blipFill rotWithShape="1">
          <a:blip r:embed="rId5">
            <a:alphaModFix/>
          </a:blip>
          <a:srcRect b="2680" l="0" r="0" t="-2680"/>
          <a:stretch/>
        </p:blipFill>
        <p:spPr>
          <a:xfrm>
            <a:off x="4222600" y="2068025"/>
            <a:ext cx="4593226" cy="2833049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5400000" dist="57150">
              <a:srgbClr val="000000">
                <a:alpha val="50000"/>
              </a:srgbClr>
            </a:outerShdw>
          </a:effectLst>
        </p:spPr>
      </p:pic>
      <p:sp>
        <p:nvSpPr>
          <p:cNvPr id="593" name="Google Shape;593;p39"/>
          <p:cNvSpPr txBox="1"/>
          <p:nvPr/>
        </p:nvSpPr>
        <p:spPr>
          <a:xfrm>
            <a:off x="6075700" y="1742225"/>
            <a:ext cx="17250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Расчетный счет 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94" name="Google Shape;594;p39"/>
          <p:cNvSpPr txBox="1"/>
          <p:nvPr/>
        </p:nvSpPr>
        <p:spPr>
          <a:xfrm>
            <a:off x="662575" y="4548275"/>
            <a:ext cx="2931000" cy="2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Итого:  ~33 000</a:t>
            </a:r>
            <a:endParaRPr b="1" i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95" name="Google Shape;595;p39"/>
          <p:cNvSpPr/>
          <p:nvPr/>
        </p:nvSpPr>
        <p:spPr>
          <a:xfrm>
            <a:off x="4763700" y="2122838"/>
            <a:ext cx="1551600" cy="325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96" name="Google Shape;596;p39"/>
          <p:cNvSpPr/>
          <p:nvPr/>
        </p:nvSpPr>
        <p:spPr>
          <a:xfrm>
            <a:off x="4763700" y="2788775"/>
            <a:ext cx="2864700" cy="325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5400000" dist="571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97" name="Google Shape;597;p39"/>
          <p:cNvSpPr/>
          <p:nvPr/>
        </p:nvSpPr>
        <p:spPr>
          <a:xfrm>
            <a:off x="4763700" y="3454700"/>
            <a:ext cx="2702400" cy="538500"/>
          </a:xfrm>
          <a:prstGeom prst="rightArrow">
            <a:avLst>
              <a:gd fmla="val 50000" name="adj1"/>
              <a:gd fmla="val 47337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98" name="Google Shape;598;p39"/>
          <p:cNvSpPr/>
          <p:nvPr/>
        </p:nvSpPr>
        <p:spPr>
          <a:xfrm>
            <a:off x="4730550" y="4274350"/>
            <a:ext cx="2931000" cy="447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0"/>
          <p:cNvSpPr txBox="1"/>
          <p:nvPr>
            <p:ph type="title"/>
          </p:nvPr>
        </p:nvSpPr>
        <p:spPr>
          <a:xfrm>
            <a:off x="1528375" y="685050"/>
            <a:ext cx="7030500" cy="8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4" name="Google Shape;60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40"/>
          <p:cNvSpPr txBox="1"/>
          <p:nvPr/>
        </p:nvSpPr>
        <p:spPr>
          <a:xfrm>
            <a:off x="911600" y="3942600"/>
            <a:ext cx="6554400" cy="7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6" name="Google Shape;606;p40"/>
          <p:cNvSpPr/>
          <p:nvPr/>
        </p:nvSpPr>
        <p:spPr>
          <a:xfrm>
            <a:off x="381000" y="409575"/>
            <a:ext cx="2238300" cy="4333800"/>
          </a:xfrm>
          <a:prstGeom prst="roundRect">
            <a:avLst>
              <a:gd fmla="val 6808" name="adj"/>
            </a:avLst>
          </a:prstGeom>
          <a:solidFill>
            <a:srgbClr val="FFFFFF">
              <a:alpha val="8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40"/>
          <p:cNvSpPr/>
          <p:nvPr/>
        </p:nvSpPr>
        <p:spPr>
          <a:xfrm>
            <a:off x="6524625" y="409575"/>
            <a:ext cx="2238300" cy="4333800"/>
          </a:xfrm>
          <a:prstGeom prst="roundRect">
            <a:avLst>
              <a:gd fmla="val 6808" name="adj"/>
            </a:avLst>
          </a:prstGeom>
          <a:solidFill>
            <a:srgbClr val="FFFFFF">
              <a:alpha val="8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40"/>
          <p:cNvSpPr/>
          <p:nvPr/>
        </p:nvSpPr>
        <p:spPr>
          <a:xfrm>
            <a:off x="2762250" y="857250"/>
            <a:ext cx="3619500" cy="762000"/>
          </a:xfrm>
          <a:prstGeom prst="roundRect">
            <a:avLst>
              <a:gd fmla="val 17500" name="adj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40"/>
          <p:cNvSpPr/>
          <p:nvPr/>
        </p:nvSpPr>
        <p:spPr>
          <a:xfrm>
            <a:off x="2762250" y="1714500"/>
            <a:ext cx="3619500" cy="1571700"/>
          </a:xfrm>
          <a:prstGeom prst="roundRect">
            <a:avLst>
              <a:gd fmla="val 8484" name="adj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40"/>
          <p:cNvSpPr/>
          <p:nvPr/>
        </p:nvSpPr>
        <p:spPr>
          <a:xfrm>
            <a:off x="2762250" y="3381375"/>
            <a:ext cx="3619500" cy="1143000"/>
          </a:xfrm>
          <a:prstGeom prst="roundRect">
            <a:avLst>
              <a:gd fmla="val 11666" name="adj"/>
            </a:avLst>
          </a:prstGeom>
          <a:solidFill>
            <a:srgbClr val="FFF9F2"/>
          </a:solidFill>
          <a:ln cap="flat" cmpd="sng" w="14300">
            <a:solidFill>
              <a:srgbClr val="E2B1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40"/>
          <p:cNvSpPr txBox="1"/>
          <p:nvPr/>
        </p:nvSpPr>
        <p:spPr>
          <a:xfrm>
            <a:off x="3638625" y="1471175"/>
            <a:ext cx="449100" cy="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2" name="Google Shape;612;p40"/>
          <p:cNvSpPr txBox="1"/>
          <p:nvPr/>
        </p:nvSpPr>
        <p:spPr>
          <a:xfrm>
            <a:off x="2857500" y="904875"/>
            <a:ext cx="34290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B85012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122 000 ₽</a:t>
            </a:r>
            <a:endParaRPr b="0" sz="2400">
              <a:solidFill>
                <a:srgbClr val="B85012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ctr">
              <a:spcBef>
                <a:spcPts val="150"/>
              </a:spcBef>
              <a:spcAft>
                <a:spcPts val="0"/>
              </a:spcAft>
              <a:buNone/>
            </a:pPr>
            <a:r>
              <a:rPr b="1" lang="ru" sz="1050">
                <a:solidFill>
                  <a:srgbClr val="665C52"/>
                </a:solidFill>
                <a:latin typeface="Nunito"/>
                <a:ea typeface="Nunito"/>
                <a:cs typeface="Nunito"/>
                <a:sym typeface="Nunito"/>
              </a:rPr>
              <a:t>собрано на лечение Фимы</a:t>
            </a:r>
            <a:endParaRPr b="1" sz="1050">
              <a:solidFill>
                <a:srgbClr val="665C5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3" name="Google Shape;613;p40"/>
          <p:cNvSpPr txBox="1"/>
          <p:nvPr/>
        </p:nvSpPr>
        <p:spPr>
          <a:xfrm>
            <a:off x="2762250" y="266700"/>
            <a:ext cx="3619500" cy="523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1665">
                <a:solidFill>
                  <a:srgbClr val="2A2118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История спасения котенка Фимы</a:t>
            </a:r>
            <a:endParaRPr b="0" sz="1665">
              <a:solidFill>
                <a:srgbClr val="2A2118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614" name="Google Shape;614;p40"/>
          <p:cNvSpPr txBox="1"/>
          <p:nvPr/>
        </p:nvSpPr>
        <p:spPr>
          <a:xfrm>
            <a:off x="2905125" y="1790700"/>
            <a:ext cx="3333900" cy="2667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775">
                <a:solidFill>
                  <a:srgbClr val="382E25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Эта история не только о боли и борьбе, а в первую очередь - о невероятной доброте и отзывчивости людей. За весь период лечения на Фиму было собрано около </a:t>
            </a:r>
            <a:r>
              <a:rPr b="0" lang="ru" sz="775">
                <a:solidFill>
                  <a:srgbClr val="B85012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122 000 рублей</a:t>
            </a:r>
            <a:r>
              <a:rPr b="0" lang="ru" sz="775">
                <a:solidFill>
                  <a:srgbClr val="382E25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. Такой мощный отклик стал для фонда неожиданным и очень трогательным.</a:t>
            </a:r>
            <a:endParaRPr b="0" sz="775">
              <a:solidFill>
                <a:srgbClr val="382E25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775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Люди не просто жертвовали деньги. Они активно следили за новостями в соцсетях, сопереживали, писали теплые слова поддержки и даже предлагали приехать в клинику, чтобы навестить малыша.</a:t>
            </a:r>
            <a:endParaRPr b="0" sz="775">
              <a:solidFill>
                <a:srgbClr val="52463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750"/>
              </a:spcBef>
              <a:spcAft>
                <a:spcPts val="0"/>
              </a:spcAft>
              <a:buNone/>
            </a:pPr>
            <a:r>
              <a:rPr b="1" lang="ru" sz="814">
                <a:solidFill>
                  <a:srgbClr val="A84305"/>
                </a:solidFill>
                <a:latin typeface="Nunito"/>
                <a:ea typeface="Nunito"/>
                <a:cs typeface="Nunito"/>
                <a:sym typeface="Nunito"/>
              </a:rPr>
              <a:t>Один маленький котенок показал, сколько вокруг отзывчивых людей, готовых объединиться, чтобы спасти жизнь.</a:t>
            </a:r>
            <a:endParaRPr b="1" sz="814">
              <a:solidFill>
                <a:srgbClr val="A84305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i="1" lang="ru" sz="775">
                <a:solidFill>
                  <a:srgbClr val="59493B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Эта история вдохновляет и дает силы верить в добро!</a:t>
            </a:r>
            <a:endParaRPr b="0" i="1" sz="775">
              <a:solidFill>
                <a:srgbClr val="59493B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615" name="Google Shape;615;p40"/>
          <p:cNvPicPr preferRelativeResize="0"/>
          <p:nvPr/>
        </p:nvPicPr>
        <p:blipFill rotWithShape="1">
          <a:blip r:embed="rId4">
            <a:alphaModFix/>
          </a:blip>
          <a:srcRect b="90" l="0" r="0" t="90"/>
          <a:stretch/>
        </p:blipFill>
        <p:spPr>
          <a:xfrm>
            <a:off x="428625" y="457200"/>
            <a:ext cx="2143200" cy="42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40"/>
          <p:cNvPicPr preferRelativeResize="0"/>
          <p:nvPr/>
        </p:nvPicPr>
        <p:blipFill rotWithShape="1">
          <a:blip r:embed="rId5">
            <a:alphaModFix/>
          </a:blip>
          <a:srcRect b="0" l="2135" r="2125" t="0"/>
          <a:stretch/>
        </p:blipFill>
        <p:spPr>
          <a:xfrm>
            <a:off x="6572250" y="457200"/>
            <a:ext cx="2143200" cy="42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4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1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23" name="Google Shape;62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41"/>
          <p:cNvPicPr preferRelativeResize="0"/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0" y="27325"/>
            <a:ext cx="9144000" cy="5088842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1"/>
          <p:cNvSpPr txBox="1"/>
          <p:nvPr/>
        </p:nvSpPr>
        <p:spPr>
          <a:xfrm>
            <a:off x="3503875" y="1842000"/>
            <a:ext cx="3852000" cy="99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PRO-ЦЕЛИ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42"/>
          <p:cNvSpPr txBox="1"/>
          <p:nvPr/>
        </p:nvSpPr>
        <p:spPr>
          <a:xfrm>
            <a:off x="476250" y="381000"/>
            <a:ext cx="42864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6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Наши цели на октябрь:</a:t>
            </a:r>
            <a:endParaRPr b="0" sz="2600">
              <a:solidFill>
                <a:srgbClr val="3A2E2B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632" name="Google Shape;632;p42"/>
          <p:cNvSpPr/>
          <p:nvPr/>
        </p:nvSpPr>
        <p:spPr>
          <a:xfrm>
            <a:off x="4933950" y="409575"/>
            <a:ext cx="3657600" cy="4324200"/>
          </a:xfrm>
          <a:prstGeom prst="roundRect">
            <a:avLst>
              <a:gd fmla="val 5729" name="adj"/>
            </a:avLst>
          </a:prstGeom>
          <a:solidFill>
            <a:srgbClr val="3A2E2B">
              <a:alpha val="8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3" name="Google Shape;633;p42"/>
          <p:cNvPicPr preferRelativeResize="0"/>
          <p:nvPr/>
        </p:nvPicPr>
        <p:blipFill rotWithShape="1">
          <a:blip r:embed="rId4">
            <a:alphaModFix/>
          </a:blip>
          <a:srcRect b="5587" l="0" r="0" t="5596"/>
          <a:stretch/>
        </p:blipFill>
        <p:spPr>
          <a:xfrm>
            <a:off x="4953000" y="381000"/>
            <a:ext cx="3619500" cy="428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4" name="Google Shape;634;p42"/>
          <p:cNvGrpSpPr/>
          <p:nvPr/>
        </p:nvGrpSpPr>
        <p:grpSpPr>
          <a:xfrm>
            <a:off x="476250" y="1095375"/>
            <a:ext cx="4191000" cy="809700"/>
            <a:chOff x="0" y="0"/>
            <a:chExt cx="4191000" cy="809700"/>
          </a:xfrm>
        </p:grpSpPr>
        <p:sp>
          <p:nvSpPr>
            <p:cNvPr id="635" name="Google Shape;635;p42"/>
            <p:cNvSpPr/>
            <p:nvPr/>
          </p:nvSpPr>
          <p:spPr>
            <a:xfrm>
              <a:off x="0" y="0"/>
              <a:ext cx="4191000" cy="809700"/>
            </a:xfrm>
            <a:prstGeom prst="roundRect">
              <a:avLst>
                <a:gd fmla="val 16470" name="adj"/>
              </a:avLst>
            </a:prstGeom>
            <a:solidFill>
              <a:srgbClr val="FFFFFF">
                <a:alpha val="85000"/>
              </a:srgbClr>
            </a:solidFill>
            <a:ln cap="flat" cmpd="sng" w="14300">
              <a:solidFill>
                <a:srgbClr val="E5D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42"/>
            <p:cNvSpPr/>
            <p:nvPr/>
          </p:nvSpPr>
          <p:spPr>
            <a:xfrm>
              <a:off x="161925" y="233363"/>
              <a:ext cx="342900" cy="342900"/>
            </a:xfrm>
            <a:prstGeom prst="ellipse">
              <a:avLst/>
            </a:prstGeom>
            <a:solidFill>
              <a:srgbClr val="C87A4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42"/>
            <p:cNvSpPr txBox="1"/>
            <p:nvPr/>
          </p:nvSpPr>
          <p:spPr>
            <a:xfrm>
              <a:off x="161925" y="22860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01</a:t>
              </a:r>
              <a:endParaRPr b="1" sz="13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638" name="Google Shape;638;p42"/>
            <p:cNvSpPr txBox="1"/>
            <p:nvPr/>
          </p:nvSpPr>
          <p:spPr>
            <a:xfrm>
              <a:off x="647700" y="95250"/>
              <a:ext cx="33528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2D2522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Продолжить и расширить активную PR кампанию о приюте в соц. сетях.</a:t>
              </a:r>
              <a:endParaRPr b="0" sz="1100">
                <a:solidFill>
                  <a:srgbClr val="2D2522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639" name="Google Shape;639;p42"/>
          <p:cNvGrpSpPr/>
          <p:nvPr/>
        </p:nvGrpSpPr>
        <p:grpSpPr>
          <a:xfrm>
            <a:off x="476250" y="2019300"/>
            <a:ext cx="4191000" cy="809700"/>
            <a:chOff x="0" y="0"/>
            <a:chExt cx="4191000" cy="809700"/>
          </a:xfrm>
        </p:grpSpPr>
        <p:sp>
          <p:nvSpPr>
            <p:cNvPr id="640" name="Google Shape;640;p42"/>
            <p:cNvSpPr/>
            <p:nvPr/>
          </p:nvSpPr>
          <p:spPr>
            <a:xfrm>
              <a:off x="0" y="0"/>
              <a:ext cx="4191000" cy="809700"/>
            </a:xfrm>
            <a:prstGeom prst="roundRect">
              <a:avLst>
                <a:gd fmla="val 16470" name="adj"/>
              </a:avLst>
            </a:prstGeom>
            <a:solidFill>
              <a:srgbClr val="FFFFFF">
                <a:alpha val="85000"/>
              </a:srgbClr>
            </a:solidFill>
            <a:ln cap="flat" cmpd="sng" w="14300">
              <a:solidFill>
                <a:srgbClr val="E5D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42"/>
            <p:cNvSpPr/>
            <p:nvPr/>
          </p:nvSpPr>
          <p:spPr>
            <a:xfrm>
              <a:off x="161925" y="233363"/>
              <a:ext cx="342900" cy="342900"/>
            </a:xfrm>
            <a:prstGeom prst="ellipse">
              <a:avLst/>
            </a:prstGeom>
            <a:solidFill>
              <a:srgbClr val="C87A4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42"/>
            <p:cNvSpPr txBox="1"/>
            <p:nvPr/>
          </p:nvSpPr>
          <p:spPr>
            <a:xfrm>
              <a:off x="161925" y="22860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02</a:t>
              </a:r>
              <a:endParaRPr b="1" sz="13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643" name="Google Shape;643;p42"/>
            <p:cNvSpPr txBox="1"/>
            <p:nvPr/>
          </p:nvSpPr>
          <p:spPr>
            <a:xfrm>
              <a:off x="647700" y="95250"/>
              <a:ext cx="33528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2D2522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Увеличить количество подписчиков TG канала до 1000.</a:t>
              </a:r>
              <a:endParaRPr b="0" sz="1100">
                <a:solidFill>
                  <a:srgbClr val="2D2522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644" name="Google Shape;644;p42"/>
          <p:cNvGrpSpPr/>
          <p:nvPr/>
        </p:nvGrpSpPr>
        <p:grpSpPr>
          <a:xfrm>
            <a:off x="476250" y="2943225"/>
            <a:ext cx="4191000" cy="809700"/>
            <a:chOff x="0" y="0"/>
            <a:chExt cx="4191000" cy="809700"/>
          </a:xfrm>
        </p:grpSpPr>
        <p:sp>
          <p:nvSpPr>
            <p:cNvPr id="645" name="Google Shape;645;p42"/>
            <p:cNvSpPr/>
            <p:nvPr/>
          </p:nvSpPr>
          <p:spPr>
            <a:xfrm>
              <a:off x="0" y="0"/>
              <a:ext cx="4191000" cy="809700"/>
            </a:xfrm>
            <a:prstGeom prst="roundRect">
              <a:avLst>
                <a:gd fmla="val 16470" name="adj"/>
              </a:avLst>
            </a:prstGeom>
            <a:solidFill>
              <a:srgbClr val="FFFFFF">
                <a:alpha val="85000"/>
              </a:srgbClr>
            </a:solidFill>
            <a:ln cap="flat" cmpd="sng" w="14300">
              <a:solidFill>
                <a:srgbClr val="E5D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42"/>
            <p:cNvSpPr/>
            <p:nvPr/>
          </p:nvSpPr>
          <p:spPr>
            <a:xfrm>
              <a:off x="161925" y="233363"/>
              <a:ext cx="342900" cy="342900"/>
            </a:xfrm>
            <a:prstGeom prst="ellipse">
              <a:avLst/>
            </a:prstGeom>
            <a:solidFill>
              <a:srgbClr val="C87A4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42"/>
            <p:cNvSpPr txBox="1"/>
            <p:nvPr/>
          </p:nvSpPr>
          <p:spPr>
            <a:xfrm>
              <a:off x="161925" y="22860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03</a:t>
              </a:r>
              <a:endParaRPr b="1" sz="13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648" name="Google Shape;648;p42"/>
            <p:cNvSpPr txBox="1"/>
            <p:nvPr/>
          </p:nvSpPr>
          <p:spPr>
            <a:xfrm>
              <a:off x="647700" y="95250"/>
              <a:ext cx="33528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2D2522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Приложить все усилия для того, чтобы увеличивать количество пожертвований.</a:t>
              </a:r>
              <a:endParaRPr b="0" sz="1100">
                <a:solidFill>
                  <a:srgbClr val="2D2522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649" name="Google Shape;649;p42"/>
          <p:cNvGrpSpPr/>
          <p:nvPr/>
        </p:nvGrpSpPr>
        <p:grpSpPr>
          <a:xfrm>
            <a:off x="476250" y="3867150"/>
            <a:ext cx="4191000" cy="809700"/>
            <a:chOff x="0" y="0"/>
            <a:chExt cx="4191000" cy="809700"/>
          </a:xfrm>
        </p:grpSpPr>
        <p:sp>
          <p:nvSpPr>
            <p:cNvPr id="650" name="Google Shape;650;p42"/>
            <p:cNvSpPr/>
            <p:nvPr/>
          </p:nvSpPr>
          <p:spPr>
            <a:xfrm>
              <a:off x="0" y="0"/>
              <a:ext cx="4191000" cy="809700"/>
            </a:xfrm>
            <a:prstGeom prst="roundRect">
              <a:avLst>
                <a:gd fmla="val 16470" name="adj"/>
              </a:avLst>
            </a:prstGeom>
            <a:solidFill>
              <a:srgbClr val="FFFFFF">
                <a:alpha val="85000"/>
              </a:srgbClr>
            </a:solidFill>
            <a:ln cap="flat" cmpd="sng" w="14300">
              <a:solidFill>
                <a:srgbClr val="E5D3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42"/>
            <p:cNvSpPr/>
            <p:nvPr/>
          </p:nvSpPr>
          <p:spPr>
            <a:xfrm>
              <a:off x="161925" y="233363"/>
              <a:ext cx="342900" cy="342900"/>
            </a:xfrm>
            <a:prstGeom prst="ellipse">
              <a:avLst/>
            </a:prstGeom>
            <a:solidFill>
              <a:srgbClr val="C87A4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42"/>
            <p:cNvSpPr txBox="1"/>
            <p:nvPr/>
          </p:nvSpPr>
          <p:spPr>
            <a:xfrm>
              <a:off x="161925" y="22860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04</a:t>
              </a:r>
              <a:endParaRPr b="1" sz="13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653" name="Google Shape;653;p42"/>
            <p:cNvSpPr txBox="1"/>
            <p:nvPr/>
          </p:nvSpPr>
          <p:spPr>
            <a:xfrm>
              <a:off x="647700" y="95250"/>
              <a:ext cx="33528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2D2522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Продолжить работу по пристройству окрепших и социализированных котят, котов и кошек.</a:t>
              </a:r>
              <a:endParaRPr b="0" sz="1100">
                <a:solidFill>
                  <a:srgbClr val="2D2522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49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50" y="-2882"/>
            <a:ext cx="9148501" cy="5149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3"/>
          <p:cNvSpPr txBox="1"/>
          <p:nvPr/>
        </p:nvSpPr>
        <p:spPr>
          <a:xfrm>
            <a:off x="685075" y="1819325"/>
            <a:ext cx="3029100" cy="87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Благодарим за     внимание!</a:t>
            </a:r>
            <a:b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63" name="Google Shape;663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575" y="617323"/>
            <a:ext cx="3835100" cy="40882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E0BC8C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