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Nunito SemiBold"/>
      <p:regular r:id="rId36"/>
      <p:bold r:id="rId37"/>
      <p:italic r:id="rId38"/>
      <p:boldItalic r:id="rId39"/>
    </p:embeddedFont>
    <p:embeddedFont>
      <p:font typeface="Nunito"/>
      <p:regular r:id="rId40"/>
      <p:bold r:id="rId41"/>
      <p:italic r:id="rId42"/>
      <p:boldItalic r:id="rId43"/>
    </p:embeddedFont>
    <p:embeddedFont>
      <p:font typeface="Maven Pro"/>
      <p:regular r:id="rId44"/>
      <p:bold r:id="rId45"/>
    </p:embeddedFont>
    <p:embeddedFont>
      <p:font typeface="Nunito ExtraBold"/>
      <p:bold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regular.fntdata"/><Relationship Id="rId20" Type="http://schemas.openxmlformats.org/officeDocument/2006/relationships/slide" Target="slides/slide15.xml"/><Relationship Id="rId42" Type="http://schemas.openxmlformats.org/officeDocument/2006/relationships/font" Target="fonts/Nunito-italic.fntdata"/><Relationship Id="rId41" Type="http://schemas.openxmlformats.org/officeDocument/2006/relationships/font" Target="fonts/Nunito-bold.fntdata"/><Relationship Id="rId22" Type="http://schemas.openxmlformats.org/officeDocument/2006/relationships/slide" Target="slides/slide17.xml"/><Relationship Id="rId44" Type="http://schemas.openxmlformats.org/officeDocument/2006/relationships/font" Target="fonts/MavenPro-regular.fntdata"/><Relationship Id="rId21" Type="http://schemas.openxmlformats.org/officeDocument/2006/relationships/slide" Target="slides/slide16.xml"/><Relationship Id="rId43" Type="http://schemas.openxmlformats.org/officeDocument/2006/relationships/font" Target="fonts/Nunito-boldItalic.fntdata"/><Relationship Id="rId24" Type="http://schemas.openxmlformats.org/officeDocument/2006/relationships/slide" Target="slides/slide19.xml"/><Relationship Id="rId46" Type="http://schemas.openxmlformats.org/officeDocument/2006/relationships/font" Target="fonts/NunitoExtraBold-bold.fntdata"/><Relationship Id="rId23" Type="http://schemas.openxmlformats.org/officeDocument/2006/relationships/slide" Target="slides/slide18.xml"/><Relationship Id="rId45" Type="http://schemas.openxmlformats.org/officeDocument/2006/relationships/font" Target="fonts/MavenPr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NunitoExtraBold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NunitoSemiBold-bold.fntdata"/><Relationship Id="rId14" Type="http://schemas.openxmlformats.org/officeDocument/2006/relationships/slide" Target="slides/slide9.xml"/><Relationship Id="rId36" Type="http://schemas.openxmlformats.org/officeDocument/2006/relationships/font" Target="fonts/NunitoSemiBold-regular.fntdata"/><Relationship Id="rId17" Type="http://schemas.openxmlformats.org/officeDocument/2006/relationships/slide" Target="slides/slide12.xml"/><Relationship Id="rId39" Type="http://schemas.openxmlformats.org/officeDocument/2006/relationships/font" Target="fonts/NunitoSemiBold-boldItalic.fntdata"/><Relationship Id="rId16" Type="http://schemas.openxmlformats.org/officeDocument/2006/relationships/slide" Target="slides/slide11.xml"/><Relationship Id="rId38" Type="http://schemas.openxmlformats.org/officeDocument/2006/relationships/font" Target="fonts/NunitoSemiBold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2294f3863e87c666_84_11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h2294f3863e87c666_84_11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h2294f3863e87c666_84_1007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h2294f3863e87c666_84_10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19aaffac44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19aaffac4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h4ca0bfeeefc1b9ba_1_1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h4ca0bfeeefc1b9ba_1_1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h4ca0bfeeefc1b9ba_1_1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h4ca0bfeeefc1b9ba_1_1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h2294f3863e87c666_3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h2294f3863e87c666_3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h2294f3863e87c666_3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h2294f3863e87c666_3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h2294f3863e87c666_84_2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h2294f3863e87c666_84_2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h2294f3863e87c666_30_1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h2294f3863e87c666_30_1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h2294f3863e87c666_30_2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h2294f3863e87c666_30_2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h2294f3863e87c666_84_5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h2294f3863e87c666_84_5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h2294f3863e87c666_84_5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h2294f3863e87c666_84_5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h2294f3863e87c666_84_88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h2294f3863e87c666_84_8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h2294f3863e87c666_84_10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h2294f3863e87c666_84_10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h2294f3863e87c666_84_7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h2294f3863e87c666_84_7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h2294f3863e87c666_84_8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h2294f3863e87c666_84_8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19aaffac44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19aaffac44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h2294f3863e87c666_84_10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h2294f3863e87c666_84_10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19aaffac4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19aaffac4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h2294f3863e87c666_30_2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h2294f3863e87c666_30_2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h2294f3863e87c666_84_1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h2294f3863e87c666_84_1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h2294f3863e87c666_84_2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h2294f3863e87c666_84_2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h2294f3863e87c666_84_4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h2294f3863e87c666_84_4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h2294f3863e87c666_84_6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h2294f3863e87c666_84_6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h2294f3863e87c666_30_2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h2294f3863e87c666_30_2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h2294f3863e87c666_84_3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h2294f3863e87c666_84_3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h2294f3863e87c666_84_3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h2294f3863e87c666_84_3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h2294f3863e87c666_84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h2294f3863e87c666_84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h2294f3863e87c666_84_1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h2294f3863e87c666_84_1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h2294f3863e87c666_84_116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h2294f3863e87c666_84_11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и описание (hdbacefb0b071dea_12_0)">
  <p:cSld name="Заголовок раздела и описание (hdbacefb0b071dea_12_0)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13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6" name="Google Shape;276;p13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77" name="Google Shape;277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dbacefb0b071dea_20_0)">
  <p:cSld name="Заголовок и текст (hdbacefb0b071dea_20_0)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0" name="Google Shape;280;p1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1" name="Google Shape;281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dbacefb0b071dea_38_0)">
  <p:cSld name="Заголовок и текст (hdbacefb0b071dea_38_0)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4" name="Google Shape;284;p1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5" name="Google Shape;285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191_0)">
  <p:cSld name="Заголовок и текст (h2294f3863e87c666_191_0)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8" name="Google Shape;288;p16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9" name="Google Shape;289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199_0)">
  <p:cSld name="Заголовок и текст (h2294f3863e87c666_199_0)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2" name="Google Shape;292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3" name="Google Shape;293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208_0)">
  <p:cSld name="Заголовок и текст (h2294f3863e87c666_208_0)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6" name="Google Shape;296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7" name="Google Shape;297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217_0)">
  <p:cSld name="Заголовок и текст (h2294f3863e87c666_217_0)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0" name="Google Shape;300;p19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1" name="Google Shape;301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294f3863e87c666_235_0)">
  <p:cSld name="Заголовок и текст (h2294f3863e87c666_235_0)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4" name="Google Shape;304;p20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5" name="Google Shape;305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31.jpg"/><Relationship Id="rId6" Type="http://schemas.openxmlformats.org/officeDocument/2006/relationships/image" Target="../media/image3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18.jpg"/><Relationship Id="rId7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9.png"/><Relationship Id="rId4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9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3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2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3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3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3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3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Relationship Id="rId4" Type="http://schemas.openxmlformats.org/officeDocument/2006/relationships/image" Target="../media/image3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4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47.jpg"/><Relationship Id="rId7" Type="http://schemas.openxmlformats.org/officeDocument/2006/relationships/image" Target="../media/image4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42.jpg"/><Relationship Id="rId7" Type="http://schemas.openxmlformats.org/officeDocument/2006/relationships/image" Target="../media/image4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Relationship Id="rId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4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делать слайд красивым" id="310" name="Google Shape;3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2"/>
          <p:cNvSpPr txBox="1"/>
          <p:nvPr/>
        </p:nvSpPr>
        <p:spPr>
          <a:xfrm>
            <a:off x="1094275" y="186150"/>
            <a:ext cx="83820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Что было сделано за апрель, май, июнь:</a:t>
            </a:r>
            <a:endParaRPr b="0" sz="22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18" name="Google Shape;318;p22"/>
          <p:cNvPicPr preferRelativeResize="0"/>
          <p:nvPr/>
        </p:nvPicPr>
        <p:blipFill rotWithShape="1">
          <a:blip r:embed="rId6">
            <a:alphaModFix/>
          </a:blip>
          <a:srcRect b="0" l="41" r="18032" t="0"/>
          <a:stretch/>
        </p:blipFill>
        <p:spPr>
          <a:xfrm>
            <a:off x="313350" y="809625"/>
            <a:ext cx="2496600" cy="3952800"/>
          </a:xfrm>
          <a:prstGeom prst="roundRect">
            <a:avLst>
              <a:gd fmla="val 549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19" name="Google Shape;319;p22"/>
          <p:cNvGrpSpPr/>
          <p:nvPr/>
        </p:nvGrpSpPr>
        <p:grpSpPr>
          <a:xfrm>
            <a:off x="3000375" y="809625"/>
            <a:ext cx="5762550" cy="762000"/>
            <a:chOff x="3000375" y="809625"/>
            <a:chExt cx="5762550" cy="762000"/>
          </a:xfrm>
        </p:grpSpPr>
        <p:grpSp>
          <p:nvGrpSpPr>
            <p:cNvPr id="320" name="Google Shape;320;p22"/>
            <p:cNvGrpSpPr/>
            <p:nvPr/>
          </p:nvGrpSpPr>
          <p:grpSpPr>
            <a:xfrm>
              <a:off x="3000375" y="809625"/>
              <a:ext cx="1809600" cy="762000"/>
              <a:chOff x="0" y="0"/>
              <a:chExt cx="1809600" cy="762000"/>
            </a:xfrm>
          </p:grpSpPr>
          <p:sp>
            <p:nvSpPr>
              <p:cNvPr id="321" name="Google Shape;321;p22"/>
              <p:cNvSpPr/>
              <p:nvPr/>
            </p:nvSpPr>
            <p:spPr>
              <a:xfrm>
                <a:off x="0" y="0"/>
                <a:ext cx="1809600" cy="762000"/>
              </a:xfrm>
              <a:prstGeom prst="roundRect">
                <a:avLst>
                  <a:gd fmla="val 150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6DCC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22"/>
              <p:cNvSpPr txBox="1"/>
              <p:nvPr/>
            </p:nvSpPr>
            <p:spPr>
              <a:xfrm>
                <a:off x="0" y="0"/>
                <a:ext cx="18096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7150" lIns="57150" spcFirstLastPara="1" rIns="57150" wrap="square" tIns="571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240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6</a:t>
                </a:r>
                <a:endParaRPr b="0" sz="24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6B5E52"/>
                    </a:solidFill>
                    <a:latin typeface="Nunito"/>
                    <a:ea typeface="Nunito"/>
                    <a:cs typeface="Nunito"/>
                    <a:sym typeface="Nunito"/>
                  </a:rPr>
                  <a:t>Нашли дом</a:t>
                </a:r>
                <a:endParaRPr b="1" sz="1000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23" name="Google Shape;323;p22"/>
            <p:cNvGrpSpPr/>
            <p:nvPr/>
          </p:nvGrpSpPr>
          <p:grpSpPr>
            <a:xfrm>
              <a:off x="4953000" y="809625"/>
              <a:ext cx="1809600" cy="762000"/>
              <a:chOff x="0" y="0"/>
              <a:chExt cx="1809600" cy="762000"/>
            </a:xfrm>
          </p:grpSpPr>
          <p:sp>
            <p:nvSpPr>
              <p:cNvPr id="324" name="Google Shape;324;p22"/>
              <p:cNvSpPr/>
              <p:nvPr/>
            </p:nvSpPr>
            <p:spPr>
              <a:xfrm>
                <a:off x="0" y="0"/>
                <a:ext cx="1809600" cy="762000"/>
              </a:xfrm>
              <a:prstGeom prst="roundRect">
                <a:avLst>
                  <a:gd fmla="val 150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6DCC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2"/>
              <p:cNvSpPr txBox="1"/>
              <p:nvPr/>
            </p:nvSpPr>
            <p:spPr>
              <a:xfrm>
                <a:off x="0" y="0"/>
                <a:ext cx="18096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7150" lIns="57150" spcFirstLastPara="1" rIns="57150" wrap="square" tIns="571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240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14</a:t>
                </a:r>
                <a:endParaRPr b="0" sz="24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6B5E52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Прибыло</a:t>
                </a:r>
                <a:endParaRPr b="1" sz="1000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26" name="Google Shape;326;p22"/>
            <p:cNvGrpSpPr/>
            <p:nvPr/>
          </p:nvGrpSpPr>
          <p:grpSpPr>
            <a:xfrm>
              <a:off x="6905625" y="809625"/>
              <a:ext cx="1857300" cy="762000"/>
              <a:chOff x="0" y="0"/>
              <a:chExt cx="1857300" cy="762000"/>
            </a:xfrm>
          </p:grpSpPr>
          <p:sp>
            <p:nvSpPr>
              <p:cNvPr id="327" name="Google Shape;327;p22"/>
              <p:cNvSpPr/>
              <p:nvPr/>
            </p:nvSpPr>
            <p:spPr>
              <a:xfrm>
                <a:off x="0" y="0"/>
                <a:ext cx="1857300" cy="762000"/>
              </a:xfrm>
              <a:prstGeom prst="roundRect">
                <a:avLst>
                  <a:gd fmla="val 150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6DCC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2"/>
              <p:cNvSpPr txBox="1"/>
              <p:nvPr/>
            </p:nvSpPr>
            <p:spPr>
              <a:xfrm>
                <a:off x="0" y="0"/>
                <a:ext cx="18573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7150" lIns="57150" spcFirstLastPara="1" rIns="57150" wrap="square" tIns="571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240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63</a:t>
                </a:r>
                <a:endParaRPr b="0" sz="24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6B5E52"/>
                    </a:solidFill>
                    <a:latin typeface="Nunito"/>
                    <a:ea typeface="Nunito"/>
                    <a:cs typeface="Nunito"/>
                    <a:sym typeface="Nunito"/>
                  </a:rPr>
                  <a:t>Текущая емкость</a:t>
                </a:r>
                <a:endParaRPr b="1" sz="1000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  <p:grpSp>
        <p:nvGrpSpPr>
          <p:cNvPr id="329" name="Google Shape;329;p22"/>
          <p:cNvGrpSpPr/>
          <p:nvPr/>
        </p:nvGrpSpPr>
        <p:grpSpPr>
          <a:xfrm>
            <a:off x="3000375" y="1714500"/>
            <a:ext cx="5762625" cy="3048000"/>
            <a:chOff x="3000375" y="1714500"/>
            <a:chExt cx="5762625" cy="3048000"/>
          </a:xfrm>
        </p:grpSpPr>
        <p:grpSp>
          <p:nvGrpSpPr>
            <p:cNvPr id="330" name="Google Shape;330;p22"/>
            <p:cNvGrpSpPr/>
            <p:nvPr/>
          </p:nvGrpSpPr>
          <p:grpSpPr>
            <a:xfrm>
              <a:off x="3000375" y="1714500"/>
              <a:ext cx="2762400" cy="1428900"/>
              <a:chOff x="0" y="0"/>
              <a:chExt cx="2762400" cy="1428900"/>
            </a:xfrm>
          </p:grpSpPr>
          <p:sp>
            <p:nvSpPr>
              <p:cNvPr id="331" name="Google Shape;331;p22"/>
              <p:cNvSpPr/>
              <p:nvPr/>
            </p:nvSpPr>
            <p:spPr>
              <a:xfrm>
                <a:off x="0" y="0"/>
                <a:ext cx="2762400" cy="1428900"/>
              </a:xfrm>
              <a:prstGeom prst="roundRect">
                <a:avLst>
                  <a:gd fmla="val 80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6DCC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22"/>
              <p:cNvSpPr txBox="1"/>
              <p:nvPr/>
            </p:nvSpPr>
            <p:spPr>
              <a:xfrm>
                <a:off x="0" y="0"/>
                <a:ext cx="2762400" cy="142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Социальные сети</a:t>
                </a:r>
                <a:endParaRPr b="0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-285750" lvl="0" marL="457200" rtl="0" algn="l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900"/>
                  <a:buFont typeface="Nunito"/>
                  <a:buChar char="●"/>
                </a:pPr>
                <a:r>
                  <a:rPr b="0" lang="ru" sz="90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Начали вести ещё одну площадку - мессенджер MAX.</a:t>
                </a:r>
                <a:endParaRPr b="0" sz="90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  <a:p>
                <a:pPr indent="-285750" lvl="0" marL="457200" rtl="0" algn="l">
                  <a:spcBef>
                    <a:spcPts val="450"/>
                  </a:spcBef>
                  <a:spcAft>
                    <a:spcPts val="0"/>
                  </a:spcAft>
                  <a:buClr>
                    <a:srgbClr val="52463C"/>
                  </a:buClr>
                  <a:buSzPts val="900"/>
                  <a:buFont typeface="Nunito"/>
                  <a:buChar char="●"/>
                </a:pPr>
                <a:r>
                  <a:rPr b="0" lang="ru" sz="90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Передаем приветы от наших подопечных и рассказали подписчикам об открытии сайта.</a:t>
                </a:r>
                <a:endParaRPr b="0" sz="90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</p:grpSp>
        <p:grpSp>
          <p:nvGrpSpPr>
            <p:cNvPr id="333" name="Google Shape;333;p22"/>
            <p:cNvGrpSpPr/>
            <p:nvPr/>
          </p:nvGrpSpPr>
          <p:grpSpPr>
            <a:xfrm>
              <a:off x="3000375" y="3286125"/>
              <a:ext cx="2762400" cy="1476300"/>
              <a:chOff x="0" y="0"/>
              <a:chExt cx="2762400" cy="1476300"/>
            </a:xfrm>
          </p:grpSpPr>
          <p:sp>
            <p:nvSpPr>
              <p:cNvPr id="334" name="Google Shape;334;p22"/>
              <p:cNvSpPr/>
              <p:nvPr/>
            </p:nvSpPr>
            <p:spPr>
              <a:xfrm>
                <a:off x="0" y="0"/>
                <a:ext cx="2762400" cy="1476300"/>
              </a:xfrm>
              <a:prstGeom prst="roundRect">
                <a:avLst>
                  <a:gd fmla="val 7741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6DCC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22"/>
              <p:cNvSpPr txBox="1"/>
              <p:nvPr/>
            </p:nvSpPr>
            <p:spPr>
              <a:xfrm>
                <a:off x="0" y="0"/>
                <a:ext cx="2762400" cy="14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Подарки</a:t>
                </a:r>
                <a:endParaRPr b="0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-284480" lvl="0" marL="457200" rtl="0" algn="l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880"/>
                  <a:buFont typeface="Nunito"/>
                  <a:buChar char="●"/>
                </a:pPr>
                <a:r>
                  <a:rPr b="0" lang="ru" sz="88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Получили подарки для котиков от ГБОУ СОШ №298 Фрунзенского района СПб. А зоомагазин «Мурзик» привёз вкусные гостинцы от наших подписчиков.</a:t>
                </a:r>
                <a:endParaRPr b="0" sz="88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</p:grpSp>
        <p:grpSp>
          <p:nvGrpSpPr>
            <p:cNvPr id="336" name="Google Shape;336;p22"/>
            <p:cNvGrpSpPr/>
            <p:nvPr/>
          </p:nvGrpSpPr>
          <p:grpSpPr>
            <a:xfrm>
              <a:off x="5905500" y="1714500"/>
              <a:ext cx="2857500" cy="3048000"/>
              <a:chOff x="0" y="0"/>
              <a:chExt cx="2857500" cy="3048000"/>
            </a:xfrm>
          </p:grpSpPr>
          <p:sp>
            <p:nvSpPr>
              <p:cNvPr id="337" name="Google Shape;337;p22"/>
              <p:cNvSpPr/>
              <p:nvPr/>
            </p:nvSpPr>
            <p:spPr>
              <a:xfrm>
                <a:off x="0" y="0"/>
                <a:ext cx="2857500" cy="3048000"/>
              </a:xfrm>
              <a:prstGeom prst="roundRect">
                <a:avLst>
                  <a:gd fmla="val 40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6DCC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22"/>
              <p:cNvSpPr txBox="1"/>
              <p:nvPr/>
            </p:nvSpPr>
            <p:spPr>
              <a:xfrm>
                <a:off x="0" y="0"/>
                <a:ext cx="2857500" cy="304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52400" lIns="152400" spcFirstLastPara="1" rIns="152400" wrap="square" tIns="1524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5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Здоровье животных</a:t>
                </a:r>
                <a:endParaRPr b="0" sz="125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5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-287020" lvl="0" marL="457200" rtl="0" algn="l">
                  <a:spcBef>
                    <a:spcPts val="750"/>
                  </a:spcBef>
                  <a:spcAft>
                    <a:spcPts val="0"/>
                  </a:spcAft>
                  <a:buClr>
                    <a:srgbClr val="52463C"/>
                  </a:buClr>
                  <a:buSzPts val="920"/>
                  <a:buFont typeface="Nunito"/>
                  <a:buChar char="●"/>
                </a:pPr>
                <a:r>
                  <a:rPr b="0" lang="ru" sz="92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Следим и активно лечим глазки новым малышам: Злате, Иришке, Пашке и Лёньке.</a:t>
                </a:r>
                <a:endParaRPr b="0" sz="92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  <a:p>
                <a:pPr indent="-287020" lvl="0" marL="457200" rtl="0" algn="l">
                  <a:spcBef>
                    <a:spcPts val="525"/>
                  </a:spcBef>
                  <a:spcAft>
                    <a:spcPts val="0"/>
                  </a:spcAft>
                  <a:buClr>
                    <a:srgbClr val="52463C"/>
                  </a:buClr>
                  <a:buSzPts val="920"/>
                  <a:buFont typeface="Nunito"/>
                  <a:buChar char="●"/>
                </a:pPr>
                <a:r>
                  <a:rPr b="0" lang="ru" sz="92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Адаптируем слепого котика Расмуса.</a:t>
                </a:r>
                <a:endParaRPr b="0" sz="92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  <a:p>
                <a:pPr indent="-287020" lvl="0" marL="457200" rtl="0" algn="l">
                  <a:spcBef>
                    <a:spcPts val="525"/>
                  </a:spcBef>
                  <a:spcAft>
                    <a:spcPts val="0"/>
                  </a:spcAft>
                  <a:buClr>
                    <a:srgbClr val="52463C"/>
                  </a:buClr>
                  <a:buSzPts val="920"/>
                  <a:buFont typeface="Nunito"/>
                  <a:buChar char="●"/>
                </a:pPr>
                <a:r>
                  <a:rPr b="0" lang="ru" sz="92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В тяжёлом состоянии нашли абсолютно слепого котёнка Паруса.</a:t>
                </a:r>
                <a:endParaRPr b="0" sz="92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  <a:p>
                <a:pPr indent="-287020" lvl="0" marL="457200" rtl="0" algn="l">
                  <a:spcBef>
                    <a:spcPts val="525"/>
                  </a:spcBef>
                  <a:spcAft>
                    <a:spcPts val="0"/>
                  </a:spcAft>
                  <a:buClr>
                    <a:srgbClr val="52463C"/>
                  </a:buClr>
                  <a:buSzPts val="920"/>
                  <a:buFont typeface="Nunito"/>
                  <a:buChar char="●"/>
                </a:pPr>
                <a:r>
                  <a:rPr b="0" lang="ru" sz="92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Приютили 3 котят по просьбе друга нашего фонда.</a:t>
                </a:r>
                <a:endParaRPr b="0" sz="92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  <a:p>
                <a:pPr indent="-287020" lvl="0" marL="457200" rtl="0" algn="l">
                  <a:spcBef>
                    <a:spcPts val="525"/>
                  </a:spcBef>
                  <a:spcAft>
                    <a:spcPts val="0"/>
                  </a:spcAft>
                  <a:buClr>
                    <a:srgbClr val="52463C"/>
                  </a:buClr>
                  <a:buSzPts val="920"/>
                  <a:buFont typeface="Nunito"/>
                  <a:buChar char="●"/>
                </a:pPr>
                <a:r>
                  <a:rPr b="0" lang="ru" sz="920">
                    <a:solidFill>
                      <a:srgbClr val="52463C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Продолжаем реабилитацию Искорки.</a:t>
                </a:r>
                <a:endParaRPr b="0" sz="920">
                  <a:solidFill>
                    <a:srgbClr val="52463C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5" name="Google Shape;3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3"/>
          <p:cNvSpPr txBox="1"/>
          <p:nvPr/>
        </p:nvSpPr>
        <p:spPr>
          <a:xfrm>
            <a:off x="2886150" y="1990050"/>
            <a:ext cx="44022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8" name="Google Shape;348;p23"/>
          <p:cNvPicPr preferRelativeResize="0"/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0" y="1275"/>
            <a:ext cx="9144001" cy="51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3"/>
          <p:cNvSpPr txBox="1"/>
          <p:nvPr/>
        </p:nvSpPr>
        <p:spPr>
          <a:xfrm>
            <a:off x="2853750" y="1830700"/>
            <a:ext cx="39306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7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PRO-ЗДОРОВЬЕ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oogle Shape;354;p2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55" name="Google Shape;355;p2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57" name="Google Shape;3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4"/>
          <p:cNvSpPr txBox="1"/>
          <p:nvPr>
            <p:ph type="title"/>
          </p:nvPr>
        </p:nvSpPr>
        <p:spPr>
          <a:xfrm>
            <a:off x="476250" y="333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6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Парус</a:t>
            </a:r>
            <a:endParaRPr b="0" sz="26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60" name="Google Shape;360;p24"/>
          <p:cNvPicPr preferRelativeResize="0"/>
          <p:nvPr/>
        </p:nvPicPr>
        <p:blipFill rotWithShape="1">
          <a:blip r:embed="rId5">
            <a:alphaModFix/>
          </a:blip>
          <a:srcRect b="0" l="15260" r="15253" t="0"/>
          <a:stretch/>
        </p:blipFill>
        <p:spPr>
          <a:xfrm>
            <a:off x="476250" y="952500"/>
            <a:ext cx="30480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61" name="Google Shape;361;p24"/>
          <p:cNvGrpSpPr/>
          <p:nvPr/>
        </p:nvGrpSpPr>
        <p:grpSpPr>
          <a:xfrm>
            <a:off x="3714750" y="952500"/>
            <a:ext cx="4953000" cy="1095300"/>
            <a:chOff x="0" y="0"/>
            <a:chExt cx="4953000" cy="1095300"/>
          </a:xfrm>
        </p:grpSpPr>
        <p:sp>
          <p:nvSpPr>
            <p:cNvPr id="362" name="Google Shape;362;p24"/>
            <p:cNvSpPr/>
            <p:nvPr/>
          </p:nvSpPr>
          <p:spPr>
            <a:xfrm>
              <a:off x="0" y="0"/>
              <a:ext cx="49530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4"/>
            <p:cNvSpPr txBox="1"/>
            <p:nvPr/>
          </p:nvSpPr>
          <p:spPr>
            <a:xfrm>
              <a:off x="0" y="0"/>
              <a:ext cx="49530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Новый подопечный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овый подопечный.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Котенок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-подросток, около 7 месяцев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полуголодный, худой, обезвоженный. И абсолютно слепой.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64" name="Google Shape;364;p24"/>
          <p:cNvGrpSpPr/>
          <p:nvPr/>
        </p:nvGrpSpPr>
        <p:grpSpPr>
          <a:xfrm>
            <a:off x="3714750" y="2190750"/>
            <a:ext cx="4953000" cy="1238400"/>
            <a:chOff x="0" y="0"/>
            <a:chExt cx="4953000" cy="1238400"/>
          </a:xfrm>
        </p:grpSpPr>
        <p:sp>
          <p:nvSpPr>
            <p:cNvPr id="365" name="Google Shape;365;p24"/>
            <p:cNvSpPr/>
            <p:nvPr/>
          </p:nvSpPr>
          <p:spPr>
            <a:xfrm>
              <a:off x="0" y="0"/>
              <a:ext cx="4953000" cy="1238400"/>
            </a:xfrm>
            <a:prstGeom prst="roundRect">
              <a:avLst>
                <a:gd fmla="val 923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4"/>
            <p:cNvSpPr txBox="1"/>
            <p:nvPr/>
          </p:nvSpPr>
          <p:spPr>
            <a:xfrm>
              <a:off x="0" y="0"/>
              <a:ext cx="49530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Тяжёлое прошлое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Малыш выживал на объедках, которые доставались ему после того, как всё съедали уличные сородичи. А ещё у него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огромная рана на спине от ожога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: какой-то «человек» обварил слепого котёнка кипятком. Шерсть там уже не вырастет.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67" name="Google Shape;367;p24"/>
          <p:cNvGrpSpPr/>
          <p:nvPr/>
        </p:nvGrpSpPr>
        <p:grpSpPr>
          <a:xfrm>
            <a:off x="3714750" y="3571875"/>
            <a:ext cx="4953000" cy="1095300"/>
            <a:chOff x="0" y="0"/>
            <a:chExt cx="4953000" cy="1095300"/>
          </a:xfrm>
        </p:grpSpPr>
        <p:sp>
          <p:nvSpPr>
            <p:cNvPr id="368" name="Google Shape;368;p24"/>
            <p:cNvSpPr/>
            <p:nvPr/>
          </p:nvSpPr>
          <p:spPr>
            <a:xfrm>
              <a:off x="0" y="0"/>
              <a:ext cx="49530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4"/>
            <p:cNvSpPr txBox="1"/>
            <p:nvPr/>
          </p:nvSpPr>
          <p:spPr>
            <a:xfrm>
              <a:off x="0" y="0"/>
              <a:ext cx="49530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Состояние сейчас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Теперь он наш. Назвали Парус. Он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совсем не агрессивный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но пока всего боится. Безумно его жалко.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2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75" name="Google Shape;375;p2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77" name="Google Shape;37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5"/>
          <p:cNvSpPr txBox="1"/>
          <p:nvPr>
            <p:ph type="title"/>
          </p:nvPr>
        </p:nvSpPr>
        <p:spPr>
          <a:xfrm>
            <a:off x="476250" y="333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6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Расмус</a:t>
            </a:r>
            <a:endParaRPr b="0" i="0" sz="26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80" name="Google Shape;380;p25"/>
          <p:cNvPicPr preferRelativeResize="0"/>
          <p:nvPr/>
        </p:nvPicPr>
        <p:blipFill rotWithShape="1">
          <a:blip r:embed="rId5">
            <a:alphaModFix/>
          </a:blip>
          <a:srcRect b="2768" l="0" r="0" t="2768"/>
          <a:stretch/>
        </p:blipFill>
        <p:spPr>
          <a:xfrm>
            <a:off x="476250" y="952500"/>
            <a:ext cx="29529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81" name="Google Shape;381;p25"/>
          <p:cNvGrpSpPr/>
          <p:nvPr/>
        </p:nvGrpSpPr>
        <p:grpSpPr>
          <a:xfrm>
            <a:off x="3714750" y="952500"/>
            <a:ext cx="4953000" cy="1143000"/>
            <a:chOff x="0" y="0"/>
            <a:chExt cx="4953000" cy="1143000"/>
          </a:xfrm>
        </p:grpSpPr>
        <p:sp>
          <p:nvSpPr>
            <p:cNvPr id="382" name="Google Shape;382;p25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5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Новый подопечный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Слепой котёнок, около 7 месяцев, каким-то чудом выжил в подвале. Поймать получилось не сразу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он укусил нашу Наташу волоте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ра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 так, что ей пришлось ехать в травмпункт.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384" name="Google Shape;384;p25"/>
          <p:cNvGrpSpPr/>
          <p:nvPr/>
        </p:nvGrpSpPr>
        <p:grpSpPr>
          <a:xfrm>
            <a:off x="3714750" y="2238375"/>
            <a:ext cx="4953000" cy="1190700"/>
            <a:chOff x="0" y="0"/>
            <a:chExt cx="4953000" cy="1190700"/>
          </a:xfrm>
        </p:grpSpPr>
        <p:sp>
          <p:nvSpPr>
            <p:cNvPr id="385" name="Google Shape;385;p25"/>
            <p:cNvSpPr/>
            <p:nvPr/>
          </p:nvSpPr>
          <p:spPr>
            <a:xfrm>
              <a:off x="0" y="0"/>
              <a:ext cx="4953000" cy="1190700"/>
            </a:xfrm>
            <a:prstGeom prst="roundRect">
              <a:avLst>
                <a:gd fmla="val 96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5"/>
            <p:cNvSpPr txBox="1"/>
            <p:nvPr/>
          </p:nvSpPr>
          <p:spPr>
            <a:xfrm>
              <a:off x="0" y="0"/>
              <a:ext cx="4953000" cy="1190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Осмотр и лечение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У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котенка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температура за 40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назначили уколы, кормим через шприц. Доктор Ястребов подтвердил: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котенок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 абсолютно слепой, глаз у него нет.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387" name="Google Shape;387;p25"/>
          <p:cNvGrpSpPr/>
          <p:nvPr/>
        </p:nvGrpSpPr>
        <p:grpSpPr>
          <a:xfrm>
            <a:off x="3714750" y="3571875"/>
            <a:ext cx="4953000" cy="1095300"/>
            <a:chOff x="0" y="0"/>
            <a:chExt cx="4953000" cy="1095300"/>
          </a:xfrm>
        </p:grpSpPr>
        <p:sp>
          <p:nvSpPr>
            <p:cNvPr id="388" name="Google Shape;388;p25"/>
            <p:cNvSpPr/>
            <p:nvPr/>
          </p:nvSpPr>
          <p:spPr>
            <a:xfrm>
              <a:off x="0" y="0"/>
              <a:ext cx="49530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5"/>
            <p:cNvSpPr txBox="1"/>
            <p:nvPr/>
          </p:nvSpPr>
          <p:spPr>
            <a:xfrm>
              <a:off x="0" y="0"/>
              <a:ext cx="4953000" cy="1095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Надежда на спасение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Невероятно, как он продержался на улице столько времени.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Может быть, ждал нас, надеялся и верил, что помощь придёт.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6"/>
          <p:cNvSpPr txBox="1"/>
          <p:nvPr/>
        </p:nvSpPr>
        <p:spPr>
          <a:xfrm>
            <a:off x="476250" y="181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Малыши на приеме</a:t>
            </a:r>
            <a:endParaRPr b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97" name="Google Shape;397;p26"/>
          <p:cNvPicPr preferRelativeResize="0"/>
          <p:nvPr/>
        </p:nvPicPr>
        <p:blipFill rotWithShape="1">
          <a:blip r:embed="rId5">
            <a:alphaModFix/>
          </a:blip>
          <a:srcRect b="2821" l="0" r="0" t="2821"/>
          <a:stretch/>
        </p:blipFill>
        <p:spPr>
          <a:xfrm>
            <a:off x="476250" y="952500"/>
            <a:ext cx="29529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98" name="Google Shape;398;p26"/>
          <p:cNvGrpSpPr/>
          <p:nvPr/>
        </p:nvGrpSpPr>
        <p:grpSpPr>
          <a:xfrm>
            <a:off x="3714750" y="952500"/>
            <a:ext cx="4953000" cy="1047900"/>
            <a:chOff x="0" y="0"/>
            <a:chExt cx="4953000" cy="1047900"/>
          </a:xfrm>
        </p:grpSpPr>
        <p:sp>
          <p:nvSpPr>
            <p:cNvPr id="399" name="Google Shape;399;p26"/>
            <p:cNvSpPr/>
            <p:nvPr/>
          </p:nvSpPr>
          <p:spPr>
            <a:xfrm>
              <a:off x="0" y="0"/>
              <a:ext cx="4953000" cy="1047900"/>
            </a:xfrm>
            <a:prstGeom prst="roundRect">
              <a:avLst>
                <a:gd fmla="val 10909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6"/>
            <p:cNvSpPr txBox="1"/>
            <p:nvPr/>
          </p:nvSpPr>
          <p:spPr>
            <a:xfrm>
              <a:off x="0" y="0"/>
              <a:ext cx="49530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В новом доме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Наши четверо котят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Лёнька, Пашка, Злата и Иришка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уже вовсю едят, спят, играют и кувыркаются в своём новом доме.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Обычные счастливые дети!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01" name="Google Shape;401;p26"/>
          <p:cNvGrpSpPr/>
          <p:nvPr/>
        </p:nvGrpSpPr>
        <p:grpSpPr>
          <a:xfrm>
            <a:off x="3714750" y="2143125"/>
            <a:ext cx="4953000" cy="952500"/>
            <a:chOff x="0" y="0"/>
            <a:chExt cx="4953000" cy="952500"/>
          </a:xfrm>
        </p:grpSpPr>
        <p:sp>
          <p:nvSpPr>
            <p:cNvPr id="402" name="Google Shape;402;p26"/>
            <p:cNvSpPr/>
            <p:nvPr/>
          </p:nvSpPr>
          <p:spPr>
            <a:xfrm>
              <a:off x="0" y="0"/>
              <a:ext cx="4953000" cy="952500"/>
            </a:xfrm>
            <a:prstGeom prst="roundRect">
              <a:avLst>
                <a:gd fmla="val 12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6"/>
            <p:cNvSpPr txBox="1"/>
            <p:nvPr/>
          </p:nvSpPr>
          <p:spPr>
            <a:xfrm>
              <a:off x="0" y="0"/>
              <a:ext cx="49530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Прогресс лечения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Жаль, что они попали к нам чуть позже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спасать глазки было бы намного легче. Но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прогресс есть у всех четверых!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04" name="Google Shape;404;p26"/>
          <p:cNvGrpSpPr/>
          <p:nvPr/>
        </p:nvGrpSpPr>
        <p:grpSpPr>
          <a:xfrm>
            <a:off x="3714750" y="3238500"/>
            <a:ext cx="4953000" cy="1428900"/>
            <a:chOff x="0" y="0"/>
            <a:chExt cx="4953000" cy="1428900"/>
          </a:xfrm>
        </p:grpSpPr>
        <p:sp>
          <p:nvSpPr>
            <p:cNvPr id="405" name="Google Shape;405;p26"/>
            <p:cNvSpPr/>
            <p:nvPr/>
          </p:nvSpPr>
          <p:spPr>
            <a:xfrm>
              <a:off x="0" y="0"/>
              <a:ext cx="49530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6"/>
            <p:cNvSpPr txBox="1"/>
            <p:nvPr/>
          </p:nvSpPr>
          <p:spPr>
            <a:xfrm>
              <a:off x="0" y="0"/>
              <a:ext cx="49530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Динамика восстановления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У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Пашки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зрение постепенно возвращается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он уже уверенно ориентируется в пространстве! У Рыжего проявился зрачок, есть шанс сохранить глаз. У двоих других ситуация лучше, но лечение было жизненно необходимо.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7"/>
          <p:cNvSpPr txBox="1"/>
          <p:nvPr/>
        </p:nvSpPr>
        <p:spPr>
          <a:xfrm>
            <a:off x="476250" y="2281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Малыши на приеме</a:t>
            </a:r>
            <a:endParaRPr b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414" name="Google Shape;414;p27"/>
          <p:cNvSpPr/>
          <p:nvPr/>
        </p:nvSpPr>
        <p:spPr>
          <a:xfrm>
            <a:off x="3714750" y="1000125"/>
            <a:ext cx="4953000" cy="3714900"/>
          </a:xfrm>
          <a:prstGeom prst="roundRect">
            <a:avLst>
              <a:gd fmla="val 4102" name="adj"/>
            </a:avLst>
          </a:prstGeom>
          <a:solidFill>
            <a:srgbClr val="FFFFFF"/>
          </a:solidFill>
          <a:ln cap="flat" cmpd="sng" w="9525">
            <a:solidFill>
              <a:srgbClr val="E6DC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27"/>
          <p:cNvPicPr preferRelativeResize="0"/>
          <p:nvPr/>
        </p:nvPicPr>
        <p:blipFill rotWithShape="1">
          <a:blip r:embed="rId5">
            <a:alphaModFix/>
          </a:blip>
          <a:srcRect b="2821" l="0" r="0" t="2821"/>
          <a:stretch/>
        </p:blipFill>
        <p:spPr>
          <a:xfrm>
            <a:off x="476250" y="1000125"/>
            <a:ext cx="2952900" cy="37149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16" name="Google Shape;416;p27"/>
          <p:cNvSpPr txBox="1"/>
          <p:nvPr/>
        </p:nvSpPr>
        <p:spPr>
          <a:xfrm>
            <a:off x="3714750" y="1000125"/>
            <a:ext cx="4953000" cy="3714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266700" lIns="266700" spcFirstLastPara="1" rIns="266700" wrap="square" tIns="266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000">
                <a:solidFill>
                  <a:srgbClr val="D96B27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 </a:t>
            </a:r>
            <a:r>
              <a:rPr b="0" lang="ru" sz="15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Благодарность врачу</a:t>
            </a:r>
            <a:endParaRPr b="0" sz="1500">
              <a:solidFill>
                <a:srgbClr val="D96B2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2000"/>
              </a:spcAft>
              <a:buNone/>
            </a:pPr>
            <a:r>
              <a:rPr b="0" lang="ru" sz="12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Спасибо </a:t>
            </a:r>
            <a:r>
              <a:rPr b="1" lang="ru" sz="1250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rPr>
              <a:t>доктору-волшебнику Ястребову О.В.</a:t>
            </a:r>
            <a:r>
              <a:rPr b="0" lang="ru" sz="12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 из </a:t>
            </a:r>
            <a:r>
              <a:rPr b="1" lang="ru" sz="1250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rPr>
              <a:t>клиники Доктора Котова</a:t>
            </a:r>
            <a:r>
              <a:rPr b="0" lang="ru" sz="12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ru" sz="12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- </a:t>
            </a:r>
            <a:r>
              <a:rPr b="0" lang="ru" sz="12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rPr>
              <a:t>давнему другу нашего фонда, который уже не в первый раз спасает нам «безнадёжные», по мнению других, кошачьи глаза!</a:t>
            </a:r>
            <a:endParaRPr b="1" sz="1100">
              <a:solidFill>
                <a:srgbClr val="2D251E"/>
              </a:solidFill>
              <a:highlight>
                <a:srgbClr val="FDF8F3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8"/>
          <p:cNvSpPr txBox="1"/>
          <p:nvPr/>
        </p:nvSpPr>
        <p:spPr>
          <a:xfrm>
            <a:off x="632900" y="13075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Малыши</a:t>
            </a:r>
            <a:r>
              <a:rPr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 на лечении</a:t>
            </a:r>
            <a:endParaRPr b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24" name="Google Shape;424;p28" title="542722439485083240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4300" y="774550"/>
            <a:ext cx="2691924" cy="35944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25" name="Google Shape;425;p28" title="541821261716095645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7175" y="808425"/>
            <a:ext cx="3261650" cy="35943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26" name="Google Shape;426;p28"/>
          <p:cNvSpPr txBox="1"/>
          <p:nvPr/>
        </p:nvSpPr>
        <p:spPr>
          <a:xfrm>
            <a:off x="1467025" y="4671700"/>
            <a:ext cx="63810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9"/>
          <p:cNvSpPr txBox="1"/>
          <p:nvPr/>
        </p:nvSpPr>
        <p:spPr>
          <a:xfrm>
            <a:off x="476250" y="333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Искорка</a:t>
            </a:r>
            <a:endParaRPr b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34" name="Google Shape;434;p29"/>
          <p:cNvPicPr preferRelativeResize="0"/>
          <p:nvPr/>
        </p:nvPicPr>
        <p:blipFill rotWithShape="1">
          <a:blip r:embed="rId5">
            <a:alphaModFix/>
          </a:blip>
          <a:srcRect b="2831" l="0" r="0" t="2812"/>
          <a:stretch/>
        </p:blipFill>
        <p:spPr>
          <a:xfrm>
            <a:off x="476250" y="1000125"/>
            <a:ext cx="2952900" cy="37149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35" name="Google Shape;435;p29"/>
          <p:cNvGrpSpPr/>
          <p:nvPr/>
        </p:nvGrpSpPr>
        <p:grpSpPr>
          <a:xfrm>
            <a:off x="3714750" y="1000125"/>
            <a:ext cx="4953000" cy="1095300"/>
            <a:chOff x="0" y="0"/>
            <a:chExt cx="4953000" cy="1095300"/>
          </a:xfrm>
        </p:grpSpPr>
        <p:sp>
          <p:nvSpPr>
            <p:cNvPr id="436" name="Google Shape;436;p29"/>
            <p:cNvSpPr/>
            <p:nvPr/>
          </p:nvSpPr>
          <p:spPr>
            <a:xfrm>
              <a:off x="0" y="0"/>
              <a:ext cx="49530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9"/>
            <p:cNvSpPr txBox="1"/>
            <p:nvPr/>
          </p:nvSpPr>
          <p:spPr>
            <a:xfrm>
              <a:off x="0" y="0"/>
              <a:ext cx="49530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Текущее состояние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Давно мы не рассказывали про Искорку. Очень хочется сказать, что есть положительная динамика, но пока порадовать нечем. Она сыта, любима и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живет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в заботе.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38" name="Google Shape;438;p29"/>
          <p:cNvGrpSpPr/>
          <p:nvPr/>
        </p:nvGrpSpPr>
        <p:grpSpPr>
          <a:xfrm>
            <a:off x="3714750" y="2238375"/>
            <a:ext cx="4953000" cy="1190700"/>
            <a:chOff x="0" y="0"/>
            <a:chExt cx="4953000" cy="1190700"/>
          </a:xfrm>
        </p:grpSpPr>
        <p:sp>
          <p:nvSpPr>
            <p:cNvPr id="439" name="Google Shape;439;p29"/>
            <p:cNvSpPr/>
            <p:nvPr/>
          </p:nvSpPr>
          <p:spPr>
            <a:xfrm>
              <a:off x="0" y="0"/>
              <a:ext cx="4953000" cy="1190700"/>
            </a:xfrm>
            <a:prstGeom prst="roundRect">
              <a:avLst>
                <a:gd fmla="val 96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9"/>
            <p:cNvSpPr txBox="1"/>
            <p:nvPr/>
          </p:nvSpPr>
          <p:spPr>
            <a:xfrm>
              <a:off x="0" y="0"/>
              <a:ext cx="49530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Поведение и активность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Кошек трудно </a:t>
              </a:r>
              <a:r>
                <a:rPr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мотивировать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на продуктивное поведение. Искорка передвигается шустро на передних лапах, задние волоча по полу, и сама забирается на верх клетки. Но со спинальной походкой прогресса нет.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41" name="Google Shape;441;p29"/>
          <p:cNvGrpSpPr/>
          <p:nvPr/>
        </p:nvGrpSpPr>
        <p:grpSpPr>
          <a:xfrm>
            <a:off x="3714750" y="3571875"/>
            <a:ext cx="4953000" cy="1143000"/>
            <a:chOff x="0" y="0"/>
            <a:chExt cx="4953000" cy="1143000"/>
          </a:xfrm>
        </p:grpSpPr>
        <p:sp>
          <p:nvSpPr>
            <p:cNvPr id="442" name="Google Shape;442;p29"/>
            <p:cNvSpPr/>
            <p:nvPr/>
          </p:nvSpPr>
          <p:spPr>
            <a:xfrm>
              <a:off x="0" y="0"/>
              <a:ext cx="4953000" cy="1143000"/>
            </a:xfrm>
            <a:prstGeom prst="roundRect">
              <a:avLst>
                <a:gd fmla="val 10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9"/>
            <p:cNvSpPr txBox="1"/>
            <p:nvPr/>
          </p:nvSpPr>
          <p:spPr>
            <a:xfrm>
              <a:off x="0" y="0"/>
              <a:ext cx="49530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Реабилитация и уход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Пока решения у нас нет, но мы продолжаем бороться: периодически ездим в «Дог Рехаб» на физиотерапевтические процедуры, чтобы хотя бы поддерживать её функционал. Покой нам только снится.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0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9" name="Google Shape;4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0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0"/>
          <p:cNvSpPr txBox="1"/>
          <p:nvPr/>
        </p:nvSpPr>
        <p:spPr>
          <a:xfrm>
            <a:off x="2525700" y="2032700"/>
            <a:ext cx="40104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PRO-НОВЕНЬКИХ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1"/>
          <p:cNvSpPr txBox="1"/>
          <p:nvPr/>
        </p:nvSpPr>
        <p:spPr>
          <a:xfrm>
            <a:off x="476250" y="333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Мия</a:t>
            </a:r>
            <a:endParaRPr b="0" i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59" name="Google Shape;459;p31"/>
          <p:cNvPicPr preferRelativeResize="0"/>
          <p:nvPr/>
        </p:nvPicPr>
        <p:blipFill rotWithShape="1">
          <a:blip r:embed="rId5">
            <a:alphaModFix/>
          </a:blip>
          <a:srcRect b="2831" l="0" r="0" t="2812"/>
          <a:stretch/>
        </p:blipFill>
        <p:spPr>
          <a:xfrm>
            <a:off x="476250" y="1000125"/>
            <a:ext cx="2952900" cy="37149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60" name="Google Shape;460;p31"/>
          <p:cNvGrpSpPr/>
          <p:nvPr/>
        </p:nvGrpSpPr>
        <p:grpSpPr>
          <a:xfrm>
            <a:off x="3714750" y="1000125"/>
            <a:ext cx="4953000" cy="1000200"/>
            <a:chOff x="0" y="0"/>
            <a:chExt cx="4953000" cy="1000200"/>
          </a:xfrm>
        </p:grpSpPr>
        <p:sp>
          <p:nvSpPr>
            <p:cNvPr id="461" name="Google Shape;461;p31"/>
            <p:cNvSpPr/>
            <p:nvPr/>
          </p:nvSpPr>
          <p:spPr>
            <a:xfrm>
              <a:off x="0" y="0"/>
              <a:ext cx="4953000" cy="1000200"/>
            </a:xfrm>
            <a:prstGeom prst="roundRect">
              <a:avLst>
                <a:gd fmla="val 11428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1"/>
            <p:cNvSpPr txBox="1"/>
            <p:nvPr/>
          </p:nvSpPr>
          <p:spPr>
            <a:xfrm>
              <a:off x="0" y="0"/>
              <a:ext cx="4953000" cy="1000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Новая подопечная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Друзья, у нас новенькая подопечная, кошка Мия.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Ласковая, добрая, явно бывшая домашняя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была найдена в ошейнике.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63" name="Google Shape;463;p31"/>
          <p:cNvGrpSpPr/>
          <p:nvPr/>
        </p:nvGrpSpPr>
        <p:grpSpPr>
          <a:xfrm>
            <a:off x="3714750" y="2114550"/>
            <a:ext cx="4953000" cy="904800"/>
            <a:chOff x="0" y="0"/>
            <a:chExt cx="4953000" cy="904800"/>
          </a:xfrm>
        </p:grpSpPr>
        <p:sp>
          <p:nvSpPr>
            <p:cNvPr id="464" name="Google Shape;464;p31"/>
            <p:cNvSpPr/>
            <p:nvPr/>
          </p:nvSpPr>
          <p:spPr>
            <a:xfrm>
              <a:off x="0" y="0"/>
              <a:ext cx="4953000" cy="904800"/>
            </a:xfrm>
            <a:prstGeom prst="roundRect">
              <a:avLst>
                <a:gd fmla="val 12631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31"/>
            <p:cNvSpPr txBox="1"/>
            <p:nvPr/>
          </p:nvSpPr>
          <p:spPr>
            <a:xfrm>
              <a:off x="0" y="0"/>
              <a:ext cx="4953000" cy="904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Осмотр офтальмолога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Мы уже успели съездить с Мией на приём к офтальмологу,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Ястребову О. В.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проконсультировались по поводу больного глазика.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466" name="Google Shape;466;p31"/>
          <p:cNvGrpSpPr/>
          <p:nvPr/>
        </p:nvGrpSpPr>
        <p:grpSpPr>
          <a:xfrm>
            <a:off x="3714750" y="3133725"/>
            <a:ext cx="4953000" cy="1581300"/>
            <a:chOff x="0" y="0"/>
            <a:chExt cx="4953000" cy="1581300"/>
          </a:xfrm>
        </p:grpSpPr>
        <p:sp>
          <p:nvSpPr>
            <p:cNvPr id="467" name="Google Shape;467;p31"/>
            <p:cNvSpPr/>
            <p:nvPr/>
          </p:nvSpPr>
          <p:spPr>
            <a:xfrm>
              <a:off x="0" y="0"/>
              <a:ext cx="4953000" cy="1581300"/>
            </a:xfrm>
            <a:prstGeom prst="roundRect">
              <a:avLst>
                <a:gd fmla="val 7228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31"/>
            <p:cNvSpPr txBox="1"/>
            <p:nvPr/>
          </p:nvSpPr>
          <p:spPr>
            <a:xfrm>
              <a:off x="0" y="0"/>
              <a:ext cx="4953000" cy="1581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133350" lIns="171450" spcFirstLastPara="1" rIns="171450" wrap="square" tIns="133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Диагноз и лечение</a:t>
              </a:r>
              <a:endParaRPr b="0" i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 правом глазу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зрение отсутствует полностью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(результат застарелой травмы с хроническим воспалением). По УЗИ всё спокойно, но в дальнейшем может потребоваться удаление. Сейчас капаем </a:t>
              </a:r>
              <a:r>
                <a:rPr b="1" i="0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1 раз в день НПВС (2 недели)</a:t>
              </a:r>
              <a:r>
                <a:rPr b="0" i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затем повторный приём.</a:t>
              </a:r>
              <a:endParaRPr b="0" i="0" sz="10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2"/>
          <p:cNvSpPr txBox="1"/>
          <p:nvPr/>
        </p:nvSpPr>
        <p:spPr>
          <a:xfrm>
            <a:off x="1668925" y="247350"/>
            <a:ext cx="8191500" cy="476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Новости про малышей</a:t>
            </a:r>
            <a:endParaRPr b="0" sz="250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76" name="Google Shape;476;p32"/>
          <p:cNvPicPr preferRelativeResize="0"/>
          <p:nvPr/>
        </p:nvPicPr>
        <p:blipFill rotWithShape="1">
          <a:blip r:embed="rId6">
            <a:alphaModFix/>
          </a:blip>
          <a:srcRect b="11762" l="127" r="20495" t="0"/>
          <a:stretch/>
        </p:blipFill>
        <p:spPr>
          <a:xfrm>
            <a:off x="381700" y="829625"/>
            <a:ext cx="2524200" cy="3857700"/>
          </a:xfrm>
          <a:prstGeom prst="roundRect">
            <a:avLst>
              <a:gd fmla="val 603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77" name="Google Shape;477;p32"/>
          <p:cNvPicPr preferRelativeResize="0"/>
          <p:nvPr/>
        </p:nvPicPr>
        <p:blipFill rotWithShape="1">
          <a:blip r:embed="rId7">
            <a:alphaModFix/>
          </a:blip>
          <a:srcRect b="2719" l="0" r="0" t="165"/>
          <a:stretch/>
        </p:blipFill>
        <p:spPr>
          <a:xfrm>
            <a:off x="3190875" y="885825"/>
            <a:ext cx="2524200" cy="1809600"/>
          </a:xfrm>
          <a:prstGeom prst="roundRect">
            <a:avLst>
              <a:gd fmla="val 842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478" name="Google Shape;478;p32"/>
          <p:cNvGrpSpPr/>
          <p:nvPr/>
        </p:nvGrpSpPr>
        <p:grpSpPr>
          <a:xfrm>
            <a:off x="5857875" y="904875"/>
            <a:ext cx="2809800" cy="1809600"/>
            <a:chOff x="0" y="0"/>
            <a:chExt cx="2809800" cy="1809600"/>
          </a:xfrm>
        </p:grpSpPr>
        <p:sp>
          <p:nvSpPr>
            <p:cNvPr id="479" name="Google Shape;479;p32"/>
            <p:cNvSpPr/>
            <p:nvPr/>
          </p:nvSpPr>
          <p:spPr>
            <a:xfrm>
              <a:off x="0" y="0"/>
              <a:ext cx="2809800" cy="1809600"/>
            </a:xfrm>
            <a:prstGeom prst="roundRect">
              <a:avLst>
                <a:gd fmla="val 6315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2"/>
            <p:cNvSpPr txBox="1"/>
            <p:nvPr/>
          </p:nvSpPr>
          <p:spPr>
            <a:xfrm>
              <a:off x="0" y="0"/>
              <a:ext cx="28098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Растут и крепнут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Люсьен и Жюльен растут, всё строго по расписанию – еда, сон, игры.</a:t>
              </a:r>
              <a:b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b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Сейчас немного окрепнут, и можно начать искать для них самый лучший дом. Если повезет, может быть даже один на двоих.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81" name="Google Shape;481;p32"/>
          <p:cNvGrpSpPr/>
          <p:nvPr/>
        </p:nvGrpSpPr>
        <p:grpSpPr>
          <a:xfrm>
            <a:off x="3190875" y="2857500"/>
            <a:ext cx="5476800" cy="1905000"/>
            <a:chOff x="0" y="0"/>
            <a:chExt cx="5476800" cy="1905000"/>
          </a:xfrm>
        </p:grpSpPr>
        <p:sp>
          <p:nvSpPr>
            <p:cNvPr id="482" name="Google Shape;482;p32"/>
            <p:cNvSpPr/>
            <p:nvPr/>
          </p:nvSpPr>
          <p:spPr>
            <a:xfrm>
              <a:off x="0" y="0"/>
              <a:ext cx="5476800" cy="1905000"/>
            </a:xfrm>
            <a:prstGeom prst="roundRect">
              <a:avLst>
                <a:gd fmla="val 60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2"/>
            <p:cNvSpPr txBox="1"/>
            <p:nvPr/>
          </p:nvSpPr>
          <p:spPr>
            <a:xfrm>
              <a:off x="0" y="0"/>
              <a:ext cx="54768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171450" spcFirstLastPara="1" rIns="1714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Шанс на новый дом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А ведь ещё совсем недавно их жизнь висела на волоске, и, если бы не мы с вами, не было бы уже ни Люсьена, ни Жюльена.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Да, этим малышам повезло, а сколько бездомышей не дождались своего шанса — страшно даже подумать. Не должны кошки и собаки жить на улице, они давно одомашнены, а корень в слове «одомашнены» — </a:t>
              </a:r>
              <a:r>
                <a:rPr b="1" lang="ru" sz="100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ДОМ</a:t>
              </a:r>
              <a:r>
                <a:rPr b="0" lang="ru" sz="10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b="0" sz="10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9" name="Google Shape;489;p33"/>
          <p:cNvGrpSpPr/>
          <p:nvPr/>
        </p:nvGrpSpPr>
        <p:grpSpPr>
          <a:xfrm>
            <a:off x="476250" y="285750"/>
            <a:ext cx="8331800" cy="428700"/>
            <a:chOff x="0" y="0"/>
            <a:chExt cx="8331800" cy="428700"/>
          </a:xfrm>
        </p:grpSpPr>
        <p:sp>
          <p:nvSpPr>
            <p:cNvPr id="490" name="Google Shape;490;p33"/>
            <p:cNvSpPr/>
            <p:nvPr/>
          </p:nvSpPr>
          <p:spPr>
            <a:xfrm>
              <a:off x="0" y="0"/>
              <a:ext cx="8191500" cy="428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3"/>
            <p:cNvSpPr txBox="1"/>
            <p:nvPr/>
          </p:nvSpPr>
          <p:spPr>
            <a:xfrm>
              <a:off x="140300" y="0"/>
              <a:ext cx="8191500" cy="4287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50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Письмо от волонтёра Оксаны</a:t>
              </a:r>
              <a:endParaRPr b="0" sz="250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492" name="Google Shape;492;p33"/>
          <p:cNvPicPr preferRelativeResize="0"/>
          <p:nvPr/>
        </p:nvPicPr>
        <p:blipFill rotWithShape="1">
          <a:blip r:embed="rId4">
            <a:alphaModFix/>
          </a:blip>
          <a:srcRect b="0" l="8424" r="8416" t="0"/>
          <a:stretch/>
        </p:blipFill>
        <p:spPr>
          <a:xfrm>
            <a:off x="476250" y="857250"/>
            <a:ext cx="2952900" cy="3905400"/>
          </a:xfrm>
          <a:prstGeom prst="roundRect">
            <a:avLst>
              <a:gd fmla="val 5161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</p:pic>
      <p:grpSp>
        <p:nvGrpSpPr>
          <p:cNvPr id="493" name="Google Shape;493;p33"/>
          <p:cNvGrpSpPr/>
          <p:nvPr/>
        </p:nvGrpSpPr>
        <p:grpSpPr>
          <a:xfrm>
            <a:off x="3619500" y="857250"/>
            <a:ext cx="5048400" cy="1190700"/>
            <a:chOff x="0" y="0"/>
            <a:chExt cx="5048400" cy="1190700"/>
          </a:xfrm>
        </p:grpSpPr>
        <p:sp>
          <p:nvSpPr>
            <p:cNvPr id="494" name="Google Shape;494;p33"/>
            <p:cNvSpPr/>
            <p:nvPr/>
          </p:nvSpPr>
          <p:spPr>
            <a:xfrm>
              <a:off x="0" y="0"/>
              <a:ext cx="5048400" cy="1190700"/>
            </a:xfrm>
            <a:prstGeom prst="roundRect">
              <a:avLst>
                <a:gd fmla="val 9600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33"/>
            <p:cNvSpPr txBox="1"/>
            <p:nvPr/>
          </p:nvSpPr>
          <p:spPr>
            <a:xfrm>
              <a:off x="0" y="0"/>
              <a:ext cx="50484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Просьба о помощи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«Андрей Валентинович, здравствуйте. Я опять к вам за помощью. Мама малыша родила 5 котят, у одного беда с глазами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они загноились и не открываются. У остальных тоже проблемы, но получше: ловим и закапываем капли. Котятам 1,5 месяца, кушают влажный корм и паштет.»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6" name="Google Shape;496;p33"/>
          <p:cNvGrpSpPr/>
          <p:nvPr/>
        </p:nvGrpSpPr>
        <p:grpSpPr>
          <a:xfrm>
            <a:off x="3619500" y="2162175"/>
            <a:ext cx="5048400" cy="1285800"/>
            <a:chOff x="0" y="0"/>
            <a:chExt cx="5048400" cy="1285800"/>
          </a:xfrm>
        </p:grpSpPr>
        <p:sp>
          <p:nvSpPr>
            <p:cNvPr id="497" name="Google Shape;497;p33"/>
            <p:cNvSpPr/>
            <p:nvPr/>
          </p:nvSpPr>
          <p:spPr>
            <a:xfrm>
              <a:off x="0" y="0"/>
              <a:ext cx="5048400" cy="1285800"/>
            </a:xfrm>
            <a:prstGeom prst="roundRect">
              <a:avLst>
                <a:gd fmla="val 8888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3"/>
            <p:cNvSpPr txBox="1"/>
            <p:nvPr/>
          </p:nvSpPr>
          <p:spPr>
            <a:xfrm>
              <a:off x="0" y="0"/>
              <a:ext cx="5048400" cy="12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Сложная ситуация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«Этот малыш сам не справится, может остаться совсем слепым. Можно его разместить у вас на время лечения? Узнавала про передержку дней на 10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берут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1200 в сутки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плюс офтальмолог, лекарства и корм. Мне это финансово не потянуть...»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99" name="Google Shape;499;p33"/>
          <p:cNvGrpSpPr/>
          <p:nvPr/>
        </p:nvGrpSpPr>
        <p:grpSpPr>
          <a:xfrm>
            <a:off x="3619500" y="3562350"/>
            <a:ext cx="5048400" cy="1200300"/>
            <a:chOff x="0" y="0"/>
            <a:chExt cx="5048400" cy="1200300"/>
          </a:xfrm>
        </p:grpSpPr>
        <p:sp>
          <p:nvSpPr>
            <p:cNvPr id="500" name="Google Shape;500;p33"/>
            <p:cNvSpPr/>
            <p:nvPr/>
          </p:nvSpPr>
          <p:spPr>
            <a:xfrm>
              <a:off x="0" y="0"/>
              <a:ext cx="5048400" cy="1200300"/>
            </a:xfrm>
            <a:prstGeom prst="roundRect">
              <a:avLst>
                <a:gd fmla="val 9523" name="adj"/>
              </a:avLst>
            </a:prstGeom>
            <a:solidFill>
              <a:srgbClr val="FFFFFF"/>
            </a:solidFill>
            <a:ln cap="flat" cmpd="sng" w="9525">
              <a:solidFill>
                <a:srgbClr val="E6DCC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3"/>
            <p:cNvSpPr txBox="1"/>
            <p:nvPr/>
          </p:nvSpPr>
          <p:spPr>
            <a:xfrm>
              <a:off x="0" y="0"/>
              <a:ext cx="5048400" cy="12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Принятое решение</a:t>
              </a:r>
              <a:endParaRPr b="0" sz="12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Да, бюджет не резиновый, но как бросить... В переноску забежали спасаться сразу </a:t>
              </a:r>
              <a:r>
                <a:rPr b="1" lang="ru" sz="950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три котёнка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не могли же мы их выставить обратно на улицу. Теперь они наши: две девочки и мальчик!</a:t>
              </a:r>
              <a:endParaRPr b="0" sz="95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4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7" name="Google Shape;5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4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4"/>
          <p:cNvSpPr txBox="1"/>
          <p:nvPr/>
        </p:nvSpPr>
        <p:spPr>
          <a:xfrm>
            <a:off x="2177600" y="2032700"/>
            <a:ext cx="51042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PRO-ПОЖЕРТВОВАНИЯ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5"/>
          <p:cNvPicPr preferRelativeResize="0"/>
          <p:nvPr/>
        </p:nvPicPr>
        <p:blipFill rotWithShape="1">
          <a:blip r:embed="rId4">
            <a:alphaModFix/>
          </a:blip>
          <a:srcRect b="17683" l="0" r="0" t="1756"/>
          <a:stretch/>
        </p:blipFill>
        <p:spPr>
          <a:xfrm>
            <a:off x="476250" y="904875"/>
            <a:ext cx="3619500" cy="390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16" name="Google Shape;516;p35"/>
          <p:cNvSpPr txBox="1"/>
          <p:nvPr/>
        </p:nvSpPr>
        <p:spPr>
          <a:xfrm>
            <a:off x="476250" y="238125"/>
            <a:ext cx="8191500" cy="52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3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День помощи на содержание наших котодомов</a:t>
            </a:r>
            <a:endParaRPr b="0" sz="23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17" name="Google Shape;517;p35"/>
          <p:cNvSpPr/>
          <p:nvPr/>
        </p:nvSpPr>
        <p:spPr>
          <a:xfrm>
            <a:off x="4381500" y="904875"/>
            <a:ext cx="4286400" cy="1905000"/>
          </a:xfrm>
          <a:prstGeom prst="roundRect">
            <a:avLst>
              <a:gd fmla="val 8000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5"/>
          <p:cNvSpPr txBox="1"/>
          <p:nvPr/>
        </p:nvSpPr>
        <p:spPr>
          <a:xfrm>
            <a:off x="4381500" y="904875"/>
            <a:ext cx="4286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Ежемесячные закупки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Сюда входит всё самое необходимое, что мы закупаем, и каждый месяц набирается приличная сумма: хозяйственная часть для уборки и мытья, дезинфицирующие средства; миски (они иногда бьются), наполнитель, переноски, клетки, лотки, когтеточки и комплексы.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9" name="Google Shape;519;p35"/>
          <p:cNvSpPr/>
          <p:nvPr/>
        </p:nvSpPr>
        <p:spPr>
          <a:xfrm>
            <a:off x="4381500" y="2905125"/>
            <a:ext cx="4286400" cy="1905000"/>
          </a:xfrm>
          <a:prstGeom prst="roundRect">
            <a:avLst>
              <a:gd fmla="val 8000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5"/>
          <p:cNvSpPr txBox="1"/>
          <p:nvPr/>
        </p:nvSpPr>
        <p:spPr>
          <a:xfrm>
            <a:off x="4381500" y="2905125"/>
            <a:ext cx="42864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Ремонт и обновление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Что-то каждый месяц приходится восстанавливать, ремонтировать или покупать. Конечно, то, что можно починить или восстановить, чинится и восстанавливается, но, к сожалению, далеко не всё.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5" name="Google Shape;525;p3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26" name="Google Shape;526;p3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28" name="Google Shape;52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6"/>
          <p:cNvSpPr txBox="1"/>
          <p:nvPr/>
        </p:nvSpPr>
        <p:spPr>
          <a:xfrm>
            <a:off x="476250" y="19050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035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Отчеты по акциям “Миска добра” и “День доброй аптечки”</a:t>
            </a:r>
            <a:endParaRPr b="0" sz="2035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30" name="Google Shape;530;p36"/>
          <p:cNvSpPr/>
          <p:nvPr/>
        </p:nvSpPr>
        <p:spPr>
          <a:xfrm>
            <a:off x="476250" y="762000"/>
            <a:ext cx="2571900" cy="4095900"/>
          </a:xfrm>
          <a:prstGeom prst="roundRect">
            <a:avLst>
              <a:gd fmla="val 5925" name="adj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6"/>
          <p:cNvSpPr/>
          <p:nvPr/>
        </p:nvSpPr>
        <p:spPr>
          <a:xfrm>
            <a:off x="3286125" y="762000"/>
            <a:ext cx="2571900" cy="4095900"/>
          </a:xfrm>
          <a:prstGeom prst="roundRect">
            <a:avLst>
              <a:gd fmla="val 5925" name="adj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6"/>
          <p:cNvSpPr/>
          <p:nvPr/>
        </p:nvSpPr>
        <p:spPr>
          <a:xfrm>
            <a:off x="6096000" y="762000"/>
            <a:ext cx="2571900" cy="4095900"/>
          </a:xfrm>
          <a:prstGeom prst="roundRect">
            <a:avLst>
              <a:gd fmla="val 5925" name="adj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36"/>
          <p:cNvSpPr txBox="1"/>
          <p:nvPr/>
        </p:nvSpPr>
        <p:spPr>
          <a:xfrm>
            <a:off x="476250" y="876300"/>
            <a:ext cx="25719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Сбор Апрель</a:t>
            </a:r>
            <a:endParaRPr b="1" sz="15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34" name="Google Shape;534;p36"/>
          <p:cNvSpPr txBox="1"/>
          <p:nvPr/>
        </p:nvSpPr>
        <p:spPr>
          <a:xfrm>
            <a:off x="3286125" y="876300"/>
            <a:ext cx="25719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Сбор Май</a:t>
            </a:r>
            <a:endParaRPr b="1" sz="15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35" name="Google Shape;535;p36"/>
          <p:cNvSpPr txBox="1"/>
          <p:nvPr/>
        </p:nvSpPr>
        <p:spPr>
          <a:xfrm>
            <a:off x="6096000" y="876300"/>
            <a:ext cx="25719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Сбор Июнь</a:t>
            </a:r>
            <a:endParaRPr b="1" sz="15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6" name="Google Shape;536;p36"/>
          <p:cNvPicPr preferRelativeResize="0"/>
          <p:nvPr/>
        </p:nvPicPr>
        <p:blipFill rotWithShape="1">
          <a:blip r:embed="rId4">
            <a:alphaModFix/>
          </a:blip>
          <a:srcRect b="0" l="1940" r="29996" t="0"/>
          <a:stretch/>
        </p:blipFill>
        <p:spPr>
          <a:xfrm>
            <a:off x="619275" y="1209600"/>
            <a:ext cx="2286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6"/>
          <p:cNvPicPr preferRelativeResize="0"/>
          <p:nvPr/>
        </p:nvPicPr>
        <p:blipFill rotWithShape="1">
          <a:blip r:embed="rId5">
            <a:alphaModFix/>
          </a:blip>
          <a:srcRect b="0" l="0" r="34465" t="0"/>
          <a:stretch/>
        </p:blipFill>
        <p:spPr>
          <a:xfrm>
            <a:off x="3357638" y="1285875"/>
            <a:ext cx="2286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6"/>
          <p:cNvPicPr preferRelativeResize="0"/>
          <p:nvPr/>
        </p:nvPicPr>
        <p:blipFill rotWithShape="1">
          <a:blip r:embed="rId6">
            <a:alphaModFix/>
          </a:blip>
          <a:srcRect b="0" l="3517" r="24124" t="0"/>
          <a:stretch/>
        </p:blipFill>
        <p:spPr>
          <a:xfrm>
            <a:off x="6238875" y="1285875"/>
            <a:ext cx="2286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45" name="Google Shape;54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7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37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9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8"/>
          <p:cNvSpPr txBox="1"/>
          <p:nvPr/>
        </p:nvSpPr>
        <p:spPr>
          <a:xfrm>
            <a:off x="476250" y="30480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2D272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июль-август-сентябрь</a:t>
            </a:r>
            <a:endParaRPr b="0" sz="2200">
              <a:solidFill>
                <a:srgbClr val="2D272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557" name="Google Shape;557;p38"/>
          <p:cNvGrpSpPr/>
          <p:nvPr/>
        </p:nvGrpSpPr>
        <p:grpSpPr>
          <a:xfrm>
            <a:off x="476250" y="914400"/>
            <a:ext cx="4572000" cy="876300"/>
            <a:chOff x="0" y="0"/>
            <a:chExt cx="4572000" cy="876300"/>
          </a:xfrm>
        </p:grpSpPr>
        <p:sp>
          <p:nvSpPr>
            <p:cNvPr id="558" name="Google Shape;558;p38"/>
            <p:cNvSpPr/>
            <p:nvPr/>
          </p:nvSpPr>
          <p:spPr>
            <a:xfrm>
              <a:off x="0" y="0"/>
              <a:ext cx="4572000" cy="876300"/>
            </a:xfrm>
            <a:prstGeom prst="roundRect">
              <a:avLst>
                <a:gd fmla="val 13043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fmla="val 23529" name="adj"/>
              </a:avLst>
            </a:prstGeom>
            <a:solidFill>
              <a:srgbClr val="E87A3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8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01</a:t>
              </a:r>
              <a:endParaRPr b="1" sz="1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61" name="Google Shape;561;p38"/>
            <p:cNvSpPr txBox="1"/>
            <p:nvPr/>
          </p:nvSpPr>
          <p:spPr>
            <a:xfrm>
              <a:off x="552450" y="76200"/>
              <a:ext cx="38862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925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Закрыть лечение четверых котят: Злата, Иришка, Пашка, Лёнька.</a:t>
              </a:r>
              <a:endParaRPr b="0" sz="925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925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Продолжить реабилитацию Искорки - курс физиотерапии и поддержание функционала. Попробовать собрать еще немного на дорогостоящие процедцуры.</a:t>
              </a:r>
              <a:endParaRPr b="0" sz="925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562" name="Google Shape;562;p38"/>
          <p:cNvGrpSpPr/>
          <p:nvPr/>
        </p:nvGrpSpPr>
        <p:grpSpPr>
          <a:xfrm>
            <a:off x="476250" y="1885950"/>
            <a:ext cx="4572000" cy="876300"/>
            <a:chOff x="0" y="0"/>
            <a:chExt cx="4572000" cy="876300"/>
          </a:xfrm>
        </p:grpSpPr>
        <p:sp>
          <p:nvSpPr>
            <p:cNvPr id="563" name="Google Shape;563;p38"/>
            <p:cNvSpPr/>
            <p:nvPr/>
          </p:nvSpPr>
          <p:spPr>
            <a:xfrm>
              <a:off x="0" y="0"/>
              <a:ext cx="4572000" cy="876300"/>
            </a:xfrm>
            <a:prstGeom prst="roundRect">
              <a:avLst>
                <a:gd fmla="val 13043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fmla="val 23529" name="adj"/>
              </a:avLst>
            </a:prstGeom>
            <a:solidFill>
              <a:srgbClr val="E87A3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8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02</a:t>
              </a:r>
              <a:endParaRPr b="1" sz="1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66" name="Google Shape;566;p38"/>
            <p:cNvSpPr txBox="1"/>
            <p:nvPr/>
          </p:nvSpPr>
          <p:spPr>
            <a:xfrm>
              <a:off x="552450" y="76200"/>
              <a:ext cx="38862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Стабилизировать состояние Паруса и Расмуса.</a:t>
              </a:r>
              <a:endParaRPr b="0" sz="100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Обеспечить лечение и пристройство животных — текущих и новых подопечных.</a:t>
              </a:r>
              <a:endParaRPr b="0" sz="100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567" name="Google Shape;567;p38"/>
          <p:cNvGrpSpPr/>
          <p:nvPr/>
        </p:nvGrpSpPr>
        <p:grpSpPr>
          <a:xfrm>
            <a:off x="476250" y="2857500"/>
            <a:ext cx="4572000" cy="876300"/>
            <a:chOff x="0" y="0"/>
            <a:chExt cx="4572000" cy="876300"/>
          </a:xfrm>
        </p:grpSpPr>
        <p:sp>
          <p:nvSpPr>
            <p:cNvPr id="568" name="Google Shape;568;p38"/>
            <p:cNvSpPr/>
            <p:nvPr/>
          </p:nvSpPr>
          <p:spPr>
            <a:xfrm>
              <a:off x="0" y="0"/>
              <a:ext cx="4572000" cy="876300"/>
            </a:xfrm>
            <a:prstGeom prst="roundRect">
              <a:avLst>
                <a:gd fmla="val 13043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8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fmla="val 23529" name="adj"/>
              </a:avLst>
            </a:prstGeom>
            <a:solidFill>
              <a:srgbClr val="E87A3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8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03</a:t>
              </a:r>
              <a:endParaRPr b="1" sz="1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71" name="Google Shape;571;p38"/>
            <p:cNvSpPr txBox="1"/>
            <p:nvPr/>
          </p:nvSpPr>
          <p:spPr>
            <a:xfrm>
              <a:off x="552450" y="76200"/>
              <a:ext cx="38862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Развивать площадку в MAX - регулярные публикации.</a:t>
              </a:r>
              <a:endParaRPr b="0" sz="100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Собрать новые котоприветы из дома.</a:t>
              </a:r>
              <a:endParaRPr b="0" sz="100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572" name="Google Shape;572;p38"/>
          <p:cNvGrpSpPr/>
          <p:nvPr/>
        </p:nvGrpSpPr>
        <p:grpSpPr>
          <a:xfrm>
            <a:off x="476250" y="3829050"/>
            <a:ext cx="4572000" cy="876300"/>
            <a:chOff x="0" y="0"/>
            <a:chExt cx="4572000" cy="876300"/>
          </a:xfrm>
        </p:grpSpPr>
        <p:sp>
          <p:nvSpPr>
            <p:cNvPr id="573" name="Google Shape;573;p38"/>
            <p:cNvSpPr/>
            <p:nvPr/>
          </p:nvSpPr>
          <p:spPr>
            <a:xfrm>
              <a:off x="0" y="0"/>
              <a:ext cx="4572000" cy="876300"/>
            </a:xfrm>
            <a:prstGeom prst="roundRect">
              <a:avLst>
                <a:gd fmla="val 13043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fmla="val 23529" name="adj"/>
              </a:avLst>
            </a:prstGeom>
            <a:solidFill>
              <a:srgbClr val="E87A3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8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04</a:t>
              </a:r>
              <a:endParaRPr b="1" sz="12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76" name="Google Shape;576;p38"/>
            <p:cNvSpPr txBox="1"/>
            <p:nvPr/>
          </p:nvSpPr>
          <p:spPr>
            <a:xfrm>
              <a:off x="552450" y="76200"/>
              <a:ext cx="38862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Закрыть текущие сборы и наладить поступления: на лечение и питание животных.</a:t>
              </a:r>
              <a:endParaRPr b="0" sz="100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Попробовать запустить Instagram, как новую площадку для рассказов о фонде.</a:t>
              </a:r>
              <a:endParaRPr b="0" sz="100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pic>
        <p:nvPicPr>
          <p:cNvPr id="577" name="Google Shape;577;p38"/>
          <p:cNvPicPr preferRelativeResize="0"/>
          <p:nvPr/>
        </p:nvPicPr>
        <p:blipFill rotWithShape="1">
          <a:blip r:embed="rId6">
            <a:alphaModFix/>
          </a:blip>
          <a:srcRect b="7352" l="0" r="0" t="7360"/>
          <a:stretch/>
        </p:blipFill>
        <p:spPr>
          <a:xfrm>
            <a:off x="5334000" y="914400"/>
            <a:ext cx="3333900" cy="3791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9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3" name="Google Shape;5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9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9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40"/>
          <p:cNvPicPr preferRelativeResize="0"/>
          <p:nvPr/>
        </p:nvPicPr>
        <p:blipFill rotWithShape="1">
          <a:blip r:embed="rId6">
            <a:alphaModFix/>
          </a:blip>
          <a:srcRect b="11508" l="0" r="0" t="11516"/>
          <a:stretch/>
        </p:blipFill>
        <p:spPr>
          <a:xfrm>
            <a:off x="476250" y="10001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94" name="Google Shape;594;p40"/>
          <p:cNvGrpSpPr/>
          <p:nvPr/>
        </p:nvGrpSpPr>
        <p:grpSpPr>
          <a:xfrm>
            <a:off x="476250" y="143325"/>
            <a:ext cx="8191500" cy="713925"/>
            <a:chOff x="0" y="-142425"/>
            <a:chExt cx="8191500" cy="713925"/>
          </a:xfrm>
        </p:grpSpPr>
        <p:sp>
          <p:nvSpPr>
            <p:cNvPr id="595" name="Google Shape;595;p40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0"/>
            <p:cNvSpPr txBox="1"/>
            <p:nvPr/>
          </p:nvSpPr>
          <p:spPr>
            <a:xfrm>
              <a:off x="0" y="-142425"/>
              <a:ext cx="8191500" cy="571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5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Бархан нашел дом!</a:t>
              </a:r>
              <a:endParaRPr b="0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sp>
        <p:nvSpPr>
          <p:cNvPr id="597" name="Google Shape;597;p40"/>
          <p:cNvSpPr/>
          <p:nvPr/>
        </p:nvSpPr>
        <p:spPr>
          <a:xfrm>
            <a:off x="4572000" y="1000125"/>
            <a:ext cx="39054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8" name="Google Shape;598;p40"/>
          <p:cNvGrpSpPr/>
          <p:nvPr/>
        </p:nvGrpSpPr>
        <p:grpSpPr>
          <a:xfrm>
            <a:off x="4572000" y="1000125"/>
            <a:ext cx="3905400" cy="1762200"/>
            <a:chOff x="0" y="0"/>
            <a:chExt cx="3905400" cy="1762200"/>
          </a:xfrm>
        </p:grpSpPr>
        <p:sp>
          <p:nvSpPr>
            <p:cNvPr id="599" name="Google Shape;599;p40"/>
            <p:cNvSpPr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0"/>
            <p:cNvSpPr txBox="1"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Долгая дорога домой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Целых два года Бархан, удивительнейший кот, красавец с золотым характером оставался незаметным. Мы недоумевали, почему его никто не видит и не обращает внимания </a:t>
              </a:r>
              <a:r>
                <a:rPr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-</a:t>
              </a: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 это же настоящее сокровище!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601" name="Google Shape;601;p40"/>
          <p:cNvSpPr/>
          <p:nvPr/>
        </p:nvSpPr>
        <p:spPr>
          <a:xfrm>
            <a:off x="4572000" y="2952750"/>
            <a:ext cx="39054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2" name="Google Shape;602;p40"/>
          <p:cNvGrpSpPr/>
          <p:nvPr/>
        </p:nvGrpSpPr>
        <p:grpSpPr>
          <a:xfrm>
            <a:off x="4572000" y="2952750"/>
            <a:ext cx="3905400" cy="1762200"/>
            <a:chOff x="0" y="0"/>
            <a:chExt cx="3905400" cy="1762200"/>
          </a:xfrm>
        </p:grpSpPr>
        <p:sp>
          <p:nvSpPr>
            <p:cNvPr id="603" name="Google Shape;603;p40"/>
            <p:cNvSpPr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40"/>
            <p:cNvSpPr txBox="1"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Счастливая встреча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И вот, его увидели! Вера с сыном Львом приехали познакомиться совсем с другим котом, а выбрали Бархана. Теперь у Бархана есть семья! И телевизор.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41"/>
          <p:cNvSpPr txBox="1"/>
          <p:nvPr/>
        </p:nvSpPr>
        <p:spPr>
          <a:xfrm>
            <a:off x="3234350" y="516600"/>
            <a:ext cx="25719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12" name="Google Shape;61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1"/>
          <p:cNvSpPr txBox="1"/>
          <p:nvPr/>
        </p:nvSpPr>
        <p:spPr>
          <a:xfrm>
            <a:off x="697900" y="1296100"/>
            <a:ext cx="3304500" cy="28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4" name="Google Shape;614;p41"/>
          <p:cNvSpPr txBox="1"/>
          <p:nvPr/>
        </p:nvSpPr>
        <p:spPr>
          <a:xfrm>
            <a:off x="5312625" y="2193425"/>
            <a:ext cx="5697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615" name="Google Shape;615;p41"/>
          <p:cNvGrpSpPr/>
          <p:nvPr/>
        </p:nvGrpSpPr>
        <p:grpSpPr>
          <a:xfrm>
            <a:off x="476250" y="285750"/>
            <a:ext cx="8191500" cy="571500"/>
            <a:chOff x="0" y="0"/>
            <a:chExt cx="8191500" cy="571500"/>
          </a:xfrm>
        </p:grpSpPr>
        <p:sp>
          <p:nvSpPr>
            <p:cNvPr id="616" name="Google Shape;616;p41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1"/>
            <p:cNvSpPr txBox="1"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" sz="26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Кошечка Геля обрела дом!</a:t>
              </a:r>
              <a:endParaRPr b="0" i="0" sz="26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618" name="Google Shape;618;p41"/>
          <p:cNvPicPr preferRelativeResize="0"/>
          <p:nvPr/>
        </p:nvPicPr>
        <p:blipFill rotWithShape="1">
          <a:blip r:embed="rId6">
            <a:alphaModFix/>
          </a:blip>
          <a:srcRect b="0" l="2082" r="4990" t="0"/>
          <a:stretch/>
        </p:blipFill>
        <p:spPr>
          <a:xfrm>
            <a:off x="313200" y="1167900"/>
            <a:ext cx="4258800" cy="3437400"/>
          </a:xfrm>
          <a:prstGeom prst="roundRect">
            <a:avLst>
              <a:gd fmla="val 4155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19" name="Google Shape;619;p41"/>
          <p:cNvSpPr/>
          <p:nvPr/>
        </p:nvSpPr>
        <p:spPr>
          <a:xfrm>
            <a:off x="4762500" y="1000125"/>
            <a:ext cx="39054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0" name="Google Shape;620;p41"/>
          <p:cNvGrpSpPr/>
          <p:nvPr/>
        </p:nvGrpSpPr>
        <p:grpSpPr>
          <a:xfrm>
            <a:off x="4826588" y="1000088"/>
            <a:ext cx="3905400" cy="1762200"/>
            <a:chOff x="0" y="0"/>
            <a:chExt cx="3905400" cy="1762200"/>
          </a:xfrm>
        </p:grpSpPr>
        <p:sp>
          <p:nvSpPr>
            <p:cNvPr id="621" name="Google Shape;621;p41"/>
            <p:cNvSpPr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1"/>
            <p:cNvSpPr txBox="1"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Новая жизнь и новое имя</a:t>
              </a:r>
              <a:endParaRPr b="1" i="0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i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Ообрела дом одноглазая кошечка Геля. Теперь её зовут Нами, второе шутливое имя </a:t>
              </a:r>
              <a:r>
                <a:rPr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- </a:t>
              </a:r>
              <a:r>
                <a:rPr b="0" i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Мистер Полночь, в честь героя компьютерной игры. У Нами пик активности приходится как раз на полночь!</a:t>
              </a:r>
              <a:endParaRPr b="1" i="0" sz="11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623" name="Google Shape;623;p41"/>
          <p:cNvSpPr/>
          <p:nvPr/>
        </p:nvSpPr>
        <p:spPr>
          <a:xfrm>
            <a:off x="4762500" y="2905125"/>
            <a:ext cx="39054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4" name="Google Shape;624;p41"/>
          <p:cNvGrpSpPr/>
          <p:nvPr/>
        </p:nvGrpSpPr>
        <p:grpSpPr>
          <a:xfrm>
            <a:off x="4762500" y="2905125"/>
            <a:ext cx="4033575" cy="1762275"/>
            <a:chOff x="0" y="0"/>
            <a:chExt cx="4033575" cy="1762275"/>
          </a:xfrm>
        </p:grpSpPr>
        <p:sp>
          <p:nvSpPr>
            <p:cNvPr id="625" name="Google Shape;625;p41"/>
            <p:cNvSpPr/>
            <p:nvPr/>
          </p:nvSpPr>
          <p:spPr>
            <a:xfrm>
              <a:off x="0" y="0"/>
              <a:ext cx="39054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1"/>
            <p:cNvSpPr txBox="1"/>
            <p:nvPr/>
          </p:nvSpPr>
          <p:spPr>
            <a:xfrm>
              <a:off x="128175" y="75"/>
              <a:ext cx="39054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Подружка Орео-тян</a:t>
              </a:r>
              <a:endParaRPr b="1" i="0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i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А еще у Нами появилась подружка, чёрно-белая Орео-тян — тоже бывшая бездомная кошечка, которую Юля, хозяйка Нами, приютила совсем недавно.</a:t>
              </a:r>
              <a:endParaRPr b="1" i="0" sz="11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4" name="Google Shape;634;p42"/>
          <p:cNvGrpSpPr/>
          <p:nvPr/>
        </p:nvGrpSpPr>
        <p:grpSpPr>
          <a:xfrm>
            <a:off x="476250" y="215575"/>
            <a:ext cx="8191500" cy="641675"/>
            <a:chOff x="0" y="-70175"/>
            <a:chExt cx="8191500" cy="641675"/>
          </a:xfrm>
        </p:grpSpPr>
        <p:sp>
          <p:nvSpPr>
            <p:cNvPr id="635" name="Google Shape;635;p42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2"/>
            <p:cNvSpPr txBox="1"/>
            <p:nvPr/>
          </p:nvSpPr>
          <p:spPr>
            <a:xfrm>
              <a:off x="0" y="-70175"/>
              <a:ext cx="8191500" cy="571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5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А у нас «Хэппи-энд»!</a:t>
              </a:r>
              <a:endParaRPr b="0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637" name="Google Shape;637;p42"/>
          <p:cNvPicPr preferRelativeResize="0"/>
          <p:nvPr/>
        </p:nvPicPr>
        <p:blipFill rotWithShape="1">
          <a:blip r:embed="rId6">
            <a:alphaModFix/>
          </a:blip>
          <a:srcRect b="0" l="524" r="524" t="0"/>
          <a:stretch/>
        </p:blipFill>
        <p:spPr>
          <a:xfrm>
            <a:off x="606475" y="10001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38" name="Google Shape;638;p42"/>
          <p:cNvSpPr/>
          <p:nvPr/>
        </p:nvSpPr>
        <p:spPr>
          <a:xfrm>
            <a:off x="4572000" y="1000125"/>
            <a:ext cx="39054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2"/>
          <p:cNvSpPr txBox="1"/>
          <p:nvPr/>
        </p:nvSpPr>
        <p:spPr>
          <a:xfrm>
            <a:off x="4572000" y="1000125"/>
            <a:ext cx="39054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История Кекса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Спешим поделиться нашей радостью, дома Кекс, рыжий трусишка, брат такого же трусишки Чипа, про которого мы буквально недавно писали. Кекса выбрала Полина! Её не смутил застенчивый характер Кекса, а покорили его апельсинового цвета глаза.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0" name="Google Shape;640;p42"/>
          <p:cNvSpPr/>
          <p:nvPr/>
        </p:nvSpPr>
        <p:spPr>
          <a:xfrm>
            <a:off x="4572000" y="2952750"/>
            <a:ext cx="39054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2"/>
          <p:cNvSpPr txBox="1"/>
          <p:nvPr/>
        </p:nvSpPr>
        <p:spPr>
          <a:xfrm>
            <a:off x="4572000" y="2952750"/>
            <a:ext cx="39054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Новая жизнь с Полиной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А Кексик оказался не так и трусливым, как нам казалось! Он быстро освоился в новом доме и подружился с Полиной, они вместе слушают пение птичек и смотрят канал про животных. И передают всем огромный привет!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3"/>
          <p:cNvPicPr preferRelativeResize="0"/>
          <p:nvPr/>
        </p:nvPicPr>
        <p:blipFill rotWithShape="1">
          <a:blip r:embed="rId6">
            <a:alphaModFix/>
          </a:blip>
          <a:srcRect b="11508" l="0" r="0" t="11516"/>
          <a:stretch/>
        </p:blipFill>
        <p:spPr>
          <a:xfrm>
            <a:off x="616575" y="1000125"/>
            <a:ext cx="3619500" cy="371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50" name="Google Shape;650;p43"/>
          <p:cNvSpPr txBox="1"/>
          <p:nvPr/>
        </p:nvSpPr>
        <p:spPr>
          <a:xfrm>
            <a:off x="616575" y="191350"/>
            <a:ext cx="8191500" cy="571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Дымок обрёл дом!</a:t>
            </a:r>
            <a:endParaRPr b="0" sz="25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651" name="Google Shape;651;p43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3"/>
          <p:cNvSpPr txBox="1"/>
          <p:nvPr/>
        </p:nvSpPr>
        <p:spPr>
          <a:xfrm>
            <a:off x="4572000" y="1000125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История Дымка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Котёнок из спортивной сумки, сыночек черепаховой красавицы Алины. Из трёх братьев Дымок дольше всех ждал своего человека — и дождался Екатерину! В котодоме он был довольно скромным и замкнутым котиком.</a:t>
            </a:r>
            <a:endParaRPr b="0" sz="110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3" name="Google Shape;653;p43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3"/>
          <p:cNvSpPr txBox="1"/>
          <p:nvPr/>
        </p:nvSpPr>
        <p:spPr>
          <a:xfrm>
            <a:off x="4572000" y="2952750"/>
            <a:ext cx="4095900" cy="17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209550" spcFirstLastPara="1" rIns="2095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Привет из нового дома</a:t>
            </a:r>
            <a:endParaRPr b="1" sz="1400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«Дымок очень хорошо. Приходит на коленки, спит со мной, мурчит бесконечно. Когда поздно прихожу, рассказывает, как у него день прошёл!»</a:t>
            </a:r>
            <a:br>
              <a:rPr b="0" lang="ru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</a:br>
            <a:endParaRPr b="0" sz="105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Спасибо Екатерине за нашего Дымка!</a:t>
            </a:r>
            <a:endParaRPr b="0" sz="1100">
              <a:solidFill>
                <a:srgbClr val="1B5E20"/>
              </a:solidFill>
              <a:highlight>
                <a:srgbClr val="E8F5E9"/>
              </a:highlight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44"/>
          <p:cNvGrpSpPr/>
          <p:nvPr/>
        </p:nvGrpSpPr>
        <p:grpSpPr>
          <a:xfrm>
            <a:off x="476250" y="238125"/>
            <a:ext cx="8191500" cy="571500"/>
            <a:chOff x="0" y="0"/>
            <a:chExt cx="8191500" cy="571500"/>
          </a:xfrm>
        </p:grpSpPr>
        <p:sp>
          <p:nvSpPr>
            <p:cNvPr id="660" name="Google Shape;660;p44"/>
            <p:cNvSpPr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4"/>
            <p:cNvSpPr txBox="1"/>
            <p:nvPr/>
          </p:nvSpPr>
          <p:spPr>
            <a:xfrm>
              <a:off x="0" y="0"/>
              <a:ext cx="8191500" cy="5715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lt1">
                  <a:alpha val="50000"/>
                </a:scheme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3D2B1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Ура, наш британский джентльмен Рафаэль дома!</a:t>
              </a:r>
              <a:endParaRPr b="0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662" name="Google Shape;662;p44"/>
          <p:cNvPicPr preferRelativeResize="0"/>
          <p:nvPr/>
        </p:nvPicPr>
        <p:blipFill rotWithShape="1">
          <a:blip r:embed="rId4">
            <a:alphaModFix/>
          </a:blip>
          <a:srcRect b="0" l="544" r="554" t="0"/>
          <a:stretch/>
        </p:blipFill>
        <p:spPr>
          <a:xfrm>
            <a:off x="558100" y="1000125"/>
            <a:ext cx="3619500" cy="3714900"/>
          </a:xfrm>
          <a:prstGeom prst="roundRect">
            <a:avLst>
              <a:gd fmla="val 421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63" name="Google Shape;663;p44"/>
          <p:cNvSpPr/>
          <p:nvPr/>
        </p:nvSpPr>
        <p:spPr>
          <a:xfrm>
            <a:off x="4572000" y="1000125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44"/>
          <p:cNvGrpSpPr/>
          <p:nvPr/>
        </p:nvGrpSpPr>
        <p:grpSpPr>
          <a:xfrm>
            <a:off x="4572000" y="1000125"/>
            <a:ext cx="4095900" cy="1762200"/>
            <a:chOff x="0" y="0"/>
            <a:chExt cx="4095900" cy="1762200"/>
          </a:xfrm>
        </p:grpSpPr>
        <p:sp>
          <p:nvSpPr>
            <p:cNvPr id="665" name="Google Shape;665;p44"/>
            <p:cNvSpPr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4"/>
            <p:cNvSpPr txBox="1"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Раф полностью освоился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Спит с хозяйкой, завтракает с хозяйкой, вместе с ней перебирает вещи и участвует в сборке мебели — отвёртки подаёт!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667" name="Google Shape;667;p44"/>
          <p:cNvSpPr/>
          <p:nvPr/>
        </p:nvSpPr>
        <p:spPr>
          <a:xfrm>
            <a:off x="4572000" y="2952750"/>
            <a:ext cx="4095900" cy="1762200"/>
          </a:xfrm>
          <a:prstGeom prst="roundRect">
            <a:avLst>
              <a:gd fmla="val 864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8" name="Google Shape;668;p44"/>
          <p:cNvGrpSpPr/>
          <p:nvPr/>
        </p:nvGrpSpPr>
        <p:grpSpPr>
          <a:xfrm>
            <a:off x="4572000" y="2952750"/>
            <a:ext cx="4095900" cy="1762200"/>
            <a:chOff x="0" y="0"/>
            <a:chExt cx="4095900" cy="1762200"/>
          </a:xfrm>
        </p:grpSpPr>
        <p:sp>
          <p:nvSpPr>
            <p:cNvPr id="669" name="Google Shape;669;p44"/>
            <p:cNvSpPr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4"/>
            <p:cNvSpPr txBox="1"/>
            <p:nvPr/>
          </p:nvSpPr>
          <p:spPr>
            <a:xfrm>
              <a:off x="0" y="0"/>
              <a:ext cx="40959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1450" lIns="209550" spcFirstLastPara="1" rIns="209550" wrap="square" tIns="171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Полноценный член семьи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Не только кушает и спит, а ещё и пользу приносит. За что имеет свой отдельный балкон, домик и собственное кресло. Очень любит смотреть в окно и освоил верхние этажи мебели.</a:t>
              </a:r>
              <a:br>
                <a:rPr b="0" lang="ru" sz="105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endParaRPr b="0" sz="105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1B5E20"/>
                  </a:solidFill>
                  <a:highlight>
                    <a:srgbClr val="E8F5E9"/>
                  </a:highlight>
                  <a:latin typeface="Nunito ExtraBold"/>
                  <a:ea typeface="Nunito ExtraBold"/>
                  <a:cs typeface="Nunito ExtraBold"/>
                  <a:sym typeface="Nunito ExtraBold"/>
                </a:rPr>
                <a:t>🐾 Семья прозвала его Ботей или Боцманом.</a:t>
              </a:r>
              <a:endParaRPr b="0" sz="1050">
                <a:solidFill>
                  <a:srgbClr val="1B5E2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5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6" name="Google Shape;67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5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45"/>
          <p:cNvSpPr txBox="1"/>
          <p:nvPr/>
        </p:nvSpPr>
        <p:spPr>
          <a:xfrm>
            <a:off x="3075275" y="1904075"/>
            <a:ext cx="40104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PRO-БУДНИ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46"/>
          <p:cNvSpPr/>
          <p:nvPr/>
        </p:nvSpPr>
        <p:spPr>
          <a:xfrm>
            <a:off x="476250" y="1000125"/>
            <a:ext cx="4000500" cy="3667200"/>
          </a:xfrm>
          <a:prstGeom prst="roundRect">
            <a:avLst>
              <a:gd fmla="val 4155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46"/>
          <p:cNvSpPr txBox="1"/>
          <p:nvPr/>
        </p:nvSpPr>
        <p:spPr>
          <a:xfrm>
            <a:off x="476250" y="238125"/>
            <a:ext cx="8191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Добрые новости!</a:t>
            </a:r>
            <a:endParaRPr b="0" sz="25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688" name="Google Shape;688;p46"/>
          <p:cNvPicPr preferRelativeResize="0"/>
          <p:nvPr/>
        </p:nvPicPr>
        <p:blipFill rotWithShape="1">
          <a:blip r:embed="rId6">
            <a:alphaModFix/>
          </a:blip>
          <a:srcRect b="0" l="22240" r="2753" t="0"/>
          <a:stretch/>
        </p:blipFill>
        <p:spPr>
          <a:xfrm>
            <a:off x="4896225" y="1063125"/>
            <a:ext cx="3619500" cy="3604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89" name="Google Shape;689;p46"/>
          <p:cNvSpPr txBox="1"/>
          <p:nvPr/>
        </p:nvSpPr>
        <p:spPr>
          <a:xfrm>
            <a:off x="737950" y="1190625"/>
            <a:ext cx="3619500" cy="3286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800">
                <a:solidFill>
                  <a:srgbClr val="2C1E14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Друзья, а у нас снова подарки!</a:t>
            </a:r>
            <a:endParaRPr b="0" sz="1800">
              <a:solidFill>
                <a:srgbClr val="2C1E14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4A3728"/>
                </a:solidFill>
                <a:latin typeface="Nunito"/>
                <a:ea typeface="Nunito"/>
                <a:cs typeface="Nunito"/>
                <a:sym typeface="Nunito"/>
              </a:rPr>
              <a:t>Зоомагазин «Мурзик» привёз вкусные гостинцы от вас, наших подписчиков!</a:t>
            </a:r>
            <a:endParaRPr b="1" sz="1300">
              <a:solidFill>
                <a:srgbClr val="4A372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lang="ru" sz="1200">
                <a:solidFill>
                  <a:srgbClr val="5C4838"/>
                </a:solidFill>
                <a:latin typeface="Nunito"/>
                <a:ea typeface="Nunito"/>
                <a:cs typeface="Nunito"/>
                <a:sym typeface="Nunito"/>
              </a:rPr>
              <a:t>Благодарим всех от лица котиков за заботу и поддержку, ведь сытые коты - это довольные коты.</a:t>
            </a:r>
            <a:endParaRPr b="0" sz="1200">
              <a:solidFill>
                <a:srgbClr val="5C4838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       </a:t>
            </a:r>
            <a:r>
              <a:rPr b="0" lang="ru" sz="12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🐾 </a:t>
            </a:r>
            <a:r>
              <a:rPr b="0" lang="ru" sz="12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rPr>
              <a:t>Сытые коты — довольные коты!</a:t>
            </a:r>
            <a:endParaRPr b="0" sz="1200">
              <a:solidFill>
                <a:srgbClr val="1B5E20"/>
              </a:solidFill>
              <a:highlight>
                <a:srgbClr val="E8F5E9"/>
              </a:highlight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47"/>
          <p:cNvSpPr txBox="1"/>
          <p:nvPr/>
        </p:nvSpPr>
        <p:spPr>
          <a:xfrm>
            <a:off x="618675" y="238125"/>
            <a:ext cx="8191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5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Добрые новости!</a:t>
            </a:r>
            <a:endParaRPr b="0" sz="25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698" name="Google Shape;698;p47"/>
          <p:cNvGrpSpPr/>
          <p:nvPr/>
        </p:nvGrpSpPr>
        <p:grpSpPr>
          <a:xfrm>
            <a:off x="148650" y="1057100"/>
            <a:ext cx="3127200" cy="3524400"/>
            <a:chOff x="-242150" y="0"/>
            <a:chExt cx="3127200" cy="3524400"/>
          </a:xfrm>
        </p:grpSpPr>
        <p:sp>
          <p:nvSpPr>
            <p:cNvPr id="699" name="Google Shape;699;p47"/>
            <p:cNvSpPr/>
            <p:nvPr/>
          </p:nvSpPr>
          <p:spPr>
            <a:xfrm>
              <a:off x="0" y="0"/>
              <a:ext cx="2714100" cy="3524400"/>
            </a:xfrm>
            <a:prstGeom prst="roundRect">
              <a:avLst>
                <a:gd fmla="val 4324" name="adj"/>
              </a:avLst>
            </a:prstGeom>
            <a:solidFill>
              <a:srgbClr val="FFFFFF">
                <a:alpha val="8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7"/>
            <p:cNvSpPr txBox="1"/>
            <p:nvPr/>
          </p:nvSpPr>
          <p:spPr>
            <a:xfrm>
              <a:off x="-242150" y="0"/>
              <a:ext cx="3127200" cy="352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600" lIns="228600" spcFirstLastPara="1" rIns="228600" wrap="square" tIns="2286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2C1E14"/>
                  </a:solidFill>
                  <a:latin typeface="Nunito"/>
                  <a:ea typeface="Nunito"/>
                  <a:cs typeface="Nunito"/>
                  <a:sym typeface="Nunito"/>
                </a:rPr>
                <a:t>ГБОУ СОШ №298 Фрунзенского района СПб во главе с директором    Деменковой Светланой Анатольевной вместе с детьми и педагогическим составом второй год подряд организовали сбор помощи и собрали подарки для наших котиков!</a:t>
              </a:r>
              <a:br>
                <a:rPr b="1" lang="ru" sz="1100">
                  <a:solidFill>
                    <a:srgbClr val="2C1E14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endParaRPr b="1" sz="1100">
                <a:solidFill>
                  <a:srgbClr val="2C1E14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4A3728"/>
                  </a:solidFill>
                  <a:latin typeface="Nunito"/>
                  <a:ea typeface="Nunito"/>
                  <a:cs typeface="Nunito"/>
                  <a:sym typeface="Nunito"/>
                </a:rPr>
                <a:t>Наши подопечные получили новую лежаночку, 2 когтеточки, пластиковую переноску, разные влажные корма, 4,5 кг сухого корма Royal Canin (3 кг для котят и 1,5 для взрослых), игрушки и хозтовары.</a:t>
              </a:r>
              <a:br>
                <a:rPr b="1" lang="ru" sz="1100">
                  <a:solidFill>
                    <a:srgbClr val="4A3728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endParaRPr b="1" sz="1100">
                <a:solidFill>
                  <a:srgbClr val="4A3728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1B5E20"/>
                  </a:solidFill>
                  <a:highlight>
                    <a:srgbClr val="E8F5E9"/>
                  </a:highlight>
                  <a:latin typeface="Nunito ExtraBold"/>
                  <a:ea typeface="Nunito ExtraBold"/>
                  <a:cs typeface="Nunito ExtraBold"/>
                  <a:sym typeface="Nunito ExtraBold"/>
                </a:rPr>
                <a:t>Все подарки очень нужные и полезные!</a:t>
              </a:r>
              <a:endParaRPr b="0" sz="1100">
                <a:solidFill>
                  <a:srgbClr val="1B5E20"/>
                </a:solidFill>
                <a:highlight>
                  <a:srgbClr val="E8F5E9"/>
                </a:highlight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pic>
        <p:nvPicPr>
          <p:cNvPr id="701" name="Google Shape;701;p47"/>
          <p:cNvPicPr preferRelativeResize="0"/>
          <p:nvPr/>
        </p:nvPicPr>
        <p:blipFill rotWithShape="1">
          <a:blip r:embed="rId6">
            <a:alphaModFix/>
          </a:blip>
          <a:srcRect b="0" l="10815" r="20565" t="0"/>
          <a:stretch/>
        </p:blipFill>
        <p:spPr>
          <a:xfrm>
            <a:off x="3275850" y="1057100"/>
            <a:ext cx="2663400" cy="3524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02" name="Google Shape;702;p47"/>
          <p:cNvPicPr preferRelativeResize="0"/>
          <p:nvPr/>
        </p:nvPicPr>
        <p:blipFill rotWithShape="1">
          <a:blip r:embed="rId7">
            <a:alphaModFix/>
          </a:blip>
          <a:srcRect b="0" l="9684" r="14003" t="0"/>
          <a:stretch/>
        </p:blipFill>
        <p:spPr>
          <a:xfrm>
            <a:off x="6148950" y="1057100"/>
            <a:ext cx="2518800" cy="3524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48"/>
          <p:cNvSpPr txBox="1"/>
          <p:nvPr/>
        </p:nvSpPr>
        <p:spPr>
          <a:xfrm>
            <a:off x="3234350" y="516600"/>
            <a:ext cx="25719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10" name="Google Shape;71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8"/>
          <p:cNvPicPr preferRelativeResize="0"/>
          <p:nvPr/>
        </p:nvPicPr>
        <p:blipFill rotWithShape="1">
          <a:blip r:embed="rId6">
            <a:alphaModFix/>
          </a:blip>
          <a:srcRect b="27139" l="0" r="0" t="21792"/>
          <a:stretch/>
        </p:blipFill>
        <p:spPr>
          <a:xfrm>
            <a:off x="476250" y="765714"/>
            <a:ext cx="3905400" cy="2659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12" name="Google Shape;712;p48"/>
          <p:cNvPicPr preferRelativeResize="0"/>
          <p:nvPr/>
        </p:nvPicPr>
        <p:blipFill rotWithShape="1">
          <a:blip r:embed="rId7">
            <a:alphaModFix/>
          </a:blip>
          <a:srcRect b="15848" l="0" r="0" t="36287"/>
          <a:stretch/>
        </p:blipFill>
        <p:spPr>
          <a:xfrm>
            <a:off x="4762500" y="849263"/>
            <a:ext cx="3905400" cy="2492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3" name="Google Shape;713;p48"/>
          <p:cNvSpPr/>
          <p:nvPr/>
        </p:nvSpPr>
        <p:spPr>
          <a:xfrm>
            <a:off x="476250" y="3429000"/>
            <a:ext cx="3905400" cy="1333500"/>
          </a:xfrm>
          <a:prstGeom prst="roundRect">
            <a:avLst>
              <a:gd fmla="val 1142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4" name="Google Shape;714;p48"/>
          <p:cNvGrpSpPr/>
          <p:nvPr/>
        </p:nvGrpSpPr>
        <p:grpSpPr>
          <a:xfrm>
            <a:off x="476250" y="3571425"/>
            <a:ext cx="3905400" cy="1333500"/>
            <a:chOff x="0" y="0"/>
            <a:chExt cx="3905400" cy="1333500"/>
          </a:xfrm>
        </p:grpSpPr>
        <p:sp>
          <p:nvSpPr>
            <p:cNvPr id="715" name="Google Shape;715;p48"/>
            <p:cNvSpPr/>
            <p:nvPr/>
          </p:nvSpPr>
          <p:spPr>
            <a:xfrm>
              <a:off x="0" y="0"/>
              <a:ext cx="3905400" cy="1333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8"/>
            <p:cNvSpPr txBox="1"/>
            <p:nvPr/>
          </p:nvSpPr>
          <p:spPr>
            <a:xfrm>
              <a:off x="0" y="0"/>
              <a:ext cx="39054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Удаление зубов у Снежи</a:t>
              </a:r>
              <a:endParaRPr b="1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Свозили Снежу на удаление двух зубов, так как они стали у неё сильно болеть.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717" name="Google Shape;717;p48"/>
          <p:cNvSpPr/>
          <p:nvPr/>
        </p:nvSpPr>
        <p:spPr>
          <a:xfrm>
            <a:off x="4762500" y="3429000"/>
            <a:ext cx="3905400" cy="1333500"/>
          </a:xfrm>
          <a:prstGeom prst="roundRect">
            <a:avLst>
              <a:gd fmla="val 11428" name="adj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8" name="Google Shape;718;p48"/>
          <p:cNvGrpSpPr/>
          <p:nvPr/>
        </p:nvGrpSpPr>
        <p:grpSpPr>
          <a:xfrm>
            <a:off x="4762500" y="3429000"/>
            <a:ext cx="3905400" cy="1333500"/>
            <a:chOff x="0" y="0"/>
            <a:chExt cx="3905400" cy="1333500"/>
          </a:xfrm>
        </p:grpSpPr>
        <p:sp>
          <p:nvSpPr>
            <p:cNvPr id="719" name="Google Shape;719;p48"/>
            <p:cNvSpPr/>
            <p:nvPr/>
          </p:nvSpPr>
          <p:spPr>
            <a:xfrm>
              <a:off x="0" y="0"/>
              <a:ext cx="3905400" cy="1333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8"/>
            <p:cNvSpPr txBox="1"/>
            <p:nvPr/>
          </p:nvSpPr>
          <p:spPr>
            <a:xfrm>
              <a:off x="0" y="0"/>
              <a:ext cx="39054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90500" spcFirstLastPara="1" rIns="190500" wrap="square" tIns="1524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3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Стерилизация Марфы</a:t>
              </a:r>
              <a:endParaRPr b="1" sz="13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Всегда много событий: стерилизовали рыжую Марфу в рамках регулярного ухода за питомцами!</a:t>
              </a:r>
              <a:endParaRPr b="0" sz="11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721" name="Google Shape;721;p48"/>
          <p:cNvSpPr txBox="1"/>
          <p:nvPr/>
        </p:nvSpPr>
        <p:spPr>
          <a:xfrm>
            <a:off x="575950" y="95725"/>
            <a:ext cx="8191500" cy="523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Жизнь приюта идёт своим ходом!</a:t>
            </a:r>
            <a:endParaRPr b="0" i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49"/>
          <p:cNvSpPr txBox="1"/>
          <p:nvPr/>
        </p:nvSpPr>
        <p:spPr>
          <a:xfrm>
            <a:off x="476250" y="238125"/>
            <a:ext cx="8191500" cy="52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Снежа в «чёрно-белой» комнате</a:t>
            </a:r>
            <a:endParaRPr b="0" sz="240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730" name="Google Shape;730;p49"/>
          <p:cNvGrpSpPr/>
          <p:nvPr/>
        </p:nvGrpSpPr>
        <p:grpSpPr>
          <a:xfrm>
            <a:off x="352425" y="904875"/>
            <a:ext cx="4076625" cy="3762300"/>
            <a:chOff x="-123825" y="0"/>
            <a:chExt cx="4076625" cy="3762300"/>
          </a:xfrm>
        </p:grpSpPr>
        <p:sp>
          <p:nvSpPr>
            <p:cNvPr id="731" name="Google Shape;731;p49"/>
            <p:cNvSpPr/>
            <p:nvPr/>
          </p:nvSpPr>
          <p:spPr>
            <a:xfrm>
              <a:off x="0" y="0"/>
              <a:ext cx="3952800" cy="3762300"/>
            </a:xfrm>
            <a:prstGeom prst="roundRect">
              <a:avLst>
                <a:gd fmla="val 4050" name="adj"/>
              </a:avLst>
            </a:prstGeom>
            <a:solidFill>
              <a:srgbClr val="FFFFFF">
                <a:alpha val="20000"/>
              </a:srgbClr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32" name="Google Shape;732;p49"/>
            <p:cNvPicPr preferRelativeResize="0"/>
            <p:nvPr/>
          </p:nvPicPr>
          <p:blipFill rotWithShape="1">
            <a:blip r:embed="rId6">
              <a:alphaModFix/>
            </a:blip>
            <a:srcRect b="0" l="38" r="6145" t="0"/>
            <a:stretch/>
          </p:blipFill>
          <p:spPr>
            <a:xfrm>
              <a:off x="-123825" y="0"/>
              <a:ext cx="3952800" cy="3762300"/>
            </a:xfrm>
            <a:prstGeom prst="roundRect">
              <a:avLst>
                <a:gd fmla="val 4050" name="adj"/>
              </a:avLst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733" name="Google Shape;733;p49"/>
          <p:cNvGrpSpPr/>
          <p:nvPr/>
        </p:nvGrpSpPr>
        <p:grpSpPr>
          <a:xfrm>
            <a:off x="4667250" y="904875"/>
            <a:ext cx="4000500" cy="3762300"/>
            <a:chOff x="0" y="0"/>
            <a:chExt cx="4000500" cy="3762300"/>
          </a:xfrm>
        </p:grpSpPr>
        <p:sp>
          <p:nvSpPr>
            <p:cNvPr id="734" name="Google Shape;734;p49"/>
            <p:cNvSpPr/>
            <p:nvPr/>
          </p:nvSpPr>
          <p:spPr>
            <a:xfrm>
              <a:off x="0" y="0"/>
              <a:ext cx="4000500" cy="3762300"/>
            </a:xfrm>
            <a:prstGeom prst="roundRect">
              <a:avLst>
                <a:gd fmla="val 4050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9"/>
            <p:cNvSpPr txBox="1"/>
            <p:nvPr/>
          </p:nvSpPr>
          <p:spPr>
            <a:xfrm>
              <a:off x="0" y="0"/>
              <a:ext cx="4000500" cy="37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700" lIns="228600" spcFirstLastPara="1" rIns="228600" wrap="square" tIns="266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Вот так в один прекрасный момент наша «чёрная комната» перестала быть чёрной и стала «чёрно-белой». Сюда заселилась Снежа.</a:t>
              </a:r>
              <a:endParaRPr b="0" sz="13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400"/>
                </a:spcBef>
                <a:spcAft>
                  <a:spcPts val="0"/>
                </a:spcAft>
                <a:buNone/>
              </a:pPr>
              <a:r>
                <a:rPr b="1" lang="ru" sz="1400">
                  <a:solidFill>
                    <a:srgbClr val="8C5A2B"/>
                  </a:solidFill>
                  <a:latin typeface="Nunito"/>
                  <a:ea typeface="Nunito"/>
                  <a:cs typeface="Nunito"/>
                  <a:sym typeface="Nunito"/>
                </a:rPr>
                <a:t>Неплохое сочетание цветов получилось.</a:t>
              </a:r>
              <a:endParaRPr b="1" sz="1400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40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72717"/>
                  </a:solidFill>
                  <a:latin typeface="Nunito"/>
                  <a:ea typeface="Nunito"/>
                  <a:cs typeface="Nunito"/>
                  <a:sym typeface="Nunito"/>
                </a:rPr>
                <a:t>Все жильцы пока присматриваются, оценивают друг друга. Надеемся, пусть не на дружбу, но хотя бы на нейтралитет.</a:t>
              </a:r>
              <a:endParaRPr b="0" sz="120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делать слайд красивым" id="740" name="Google Shape;74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